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6" r:id="rId4"/>
    <p:sldId id="268" r:id="rId5"/>
    <p:sldId id="258" r:id="rId6"/>
    <p:sldId id="259" r:id="rId7"/>
    <p:sldId id="261" r:id="rId8"/>
    <p:sldId id="262" r:id="rId9"/>
    <p:sldId id="269" r:id="rId10"/>
    <p:sldId id="264" r:id="rId11"/>
    <p:sldId id="265" r:id="rId12"/>
    <p:sldId id="270" r:id="rId13"/>
    <p:sldId id="273" r:id="rId14"/>
    <p:sldId id="271" r:id="rId15"/>
    <p:sldId id="272" r:id="rId16"/>
    <p:sldId id="275" r:id="rId17"/>
    <p:sldId id="274" r:id="rId18"/>
    <p:sldId id="278" r:id="rId19"/>
    <p:sldId id="276" r:id="rId20"/>
    <p:sldId id="277" r:id="rId21"/>
    <p:sldId id="282" r:id="rId22"/>
    <p:sldId id="280" r:id="rId23"/>
    <p:sldId id="279" r:id="rId24"/>
    <p:sldId id="28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4660"/>
  </p:normalViewPr>
  <p:slideViewPr>
    <p:cSldViewPr snapToGrid="0">
      <p:cViewPr>
        <p:scale>
          <a:sx n="90" d="100"/>
          <a:sy n="90" d="100"/>
        </p:scale>
        <p:origin x="1308"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invertIfNegative val="0"/>
          <c:dPt>
            <c:idx val="7"/>
            <c:invertIfNegative val="0"/>
            <c:bubble3D val="0"/>
            <c:spPr>
              <a:solidFill>
                <a:srgbClr val="00B050"/>
              </a:solidFill>
            </c:spPr>
            <c:extLst>
              <c:ext xmlns:c16="http://schemas.microsoft.com/office/drawing/2014/chart" uri="{C3380CC4-5D6E-409C-BE32-E72D297353CC}">
                <c16:uniqueId val="{00000001-C2C1-43C8-B2A3-936DA6681A11}"/>
              </c:ext>
            </c:extLst>
          </c:dPt>
          <c:dLbls>
            <c:dLbl>
              <c:idx val="7"/>
              <c:spPr>
                <a:solidFill>
                  <a:srgbClr val="00B050"/>
                </a:solidFill>
              </c:spPr>
              <c:txPr>
                <a:bodyPr/>
                <a:lstStyle/>
                <a:p>
                  <a:pPr>
                    <a:defRPr sz="1200" b="1"/>
                  </a:pPr>
                  <a:endParaRPr lang="en-US"/>
                </a:p>
              </c:txPr>
              <c:showLegendKey val="0"/>
              <c:showVal val="1"/>
              <c:showCatName val="0"/>
              <c:showSerName val="0"/>
              <c:showPercent val="0"/>
              <c:showBubbleSize val="0"/>
              <c:extLst>
                <c:ext xmlns:c16="http://schemas.microsoft.com/office/drawing/2014/chart" uri="{C3380CC4-5D6E-409C-BE32-E72D297353CC}">
                  <c16:uniqueId val="{00000001-C2C1-43C8-B2A3-936DA6681A11}"/>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'[2022 operating millage rates per city.xlsx]Sheet2'!$A$1:$A$9</c:f>
              <c:strCache>
                <c:ptCount val="9"/>
                <c:pt idx="0">
                  <c:v>Allegan</c:v>
                </c:pt>
                <c:pt idx="1">
                  <c:v>Wayland</c:v>
                </c:pt>
                <c:pt idx="2">
                  <c:v>Plainwell</c:v>
                </c:pt>
                <c:pt idx="3">
                  <c:v>Holland</c:v>
                </c:pt>
                <c:pt idx="4">
                  <c:v>Douglas</c:v>
                </c:pt>
                <c:pt idx="5">
                  <c:v>Fenville</c:v>
                </c:pt>
                <c:pt idx="6">
                  <c:v>Otsego</c:v>
                </c:pt>
                <c:pt idx="7">
                  <c:v>Saugatuck</c:v>
                </c:pt>
                <c:pt idx="8">
                  <c:v>South Haven</c:v>
                </c:pt>
              </c:strCache>
            </c:strRef>
          </c:cat>
          <c:val>
            <c:numRef>
              <c:f>'[2022 operating millage rates per city.xlsx]Sheet2'!$B$1:$B$9</c:f>
              <c:numCache>
                <c:formatCode>0.0000</c:formatCode>
                <c:ptCount val="9"/>
                <c:pt idx="0">
                  <c:v>16.488399999999999</c:v>
                </c:pt>
                <c:pt idx="1">
                  <c:v>16.360700000000001</c:v>
                </c:pt>
                <c:pt idx="2">
                  <c:v>14.289</c:v>
                </c:pt>
                <c:pt idx="3">
                  <c:v>13.775700000000001</c:v>
                </c:pt>
                <c:pt idx="4">
                  <c:v>13.081799999999999</c:v>
                </c:pt>
                <c:pt idx="5">
                  <c:v>14.131500000000001</c:v>
                </c:pt>
                <c:pt idx="6">
                  <c:v>11.145200000000001</c:v>
                </c:pt>
                <c:pt idx="7">
                  <c:v>10.803000000000001</c:v>
                </c:pt>
                <c:pt idx="8">
                  <c:v>9.7946000000000009</c:v>
                </c:pt>
              </c:numCache>
            </c:numRef>
          </c:val>
          <c:extLst>
            <c:ext xmlns:c16="http://schemas.microsoft.com/office/drawing/2014/chart" uri="{C3380CC4-5D6E-409C-BE32-E72D297353CC}">
              <c16:uniqueId val="{00000002-C2C1-43C8-B2A3-936DA6681A11}"/>
            </c:ext>
          </c:extLst>
        </c:ser>
        <c:dLbls>
          <c:showLegendKey val="0"/>
          <c:showVal val="1"/>
          <c:showCatName val="0"/>
          <c:showSerName val="0"/>
          <c:showPercent val="0"/>
          <c:showBubbleSize val="0"/>
        </c:dLbls>
        <c:gapWidth val="150"/>
        <c:overlap val="-25"/>
        <c:axId val="17978112"/>
        <c:axId val="17979648"/>
      </c:barChart>
      <c:catAx>
        <c:axId val="17978112"/>
        <c:scaling>
          <c:orientation val="maxMin"/>
        </c:scaling>
        <c:delete val="0"/>
        <c:axPos val="l"/>
        <c:numFmt formatCode="General" sourceLinked="0"/>
        <c:majorTickMark val="none"/>
        <c:minorTickMark val="none"/>
        <c:tickLblPos val="nextTo"/>
        <c:txPr>
          <a:bodyPr/>
          <a:lstStyle/>
          <a:p>
            <a:pPr>
              <a:defRPr sz="1200" b="1"/>
            </a:pPr>
            <a:endParaRPr lang="en-US"/>
          </a:p>
        </c:txPr>
        <c:crossAx val="17979648"/>
        <c:crosses val="autoZero"/>
        <c:auto val="1"/>
        <c:lblAlgn val="ctr"/>
        <c:lblOffset val="100"/>
        <c:noMultiLvlLbl val="0"/>
      </c:catAx>
      <c:valAx>
        <c:axId val="17979648"/>
        <c:scaling>
          <c:orientation val="minMax"/>
        </c:scaling>
        <c:delete val="1"/>
        <c:axPos val="t"/>
        <c:numFmt formatCode="0.0000" sourceLinked="1"/>
        <c:majorTickMark val="out"/>
        <c:minorTickMark val="none"/>
        <c:tickLblPos val="nextTo"/>
        <c:crossAx val="17978112"/>
        <c:crosses val="autoZero"/>
        <c:crossBetween val="between"/>
      </c:valAx>
    </c:plotArea>
    <c:plotVisOnly val="1"/>
    <c:dispBlanksAs val="gap"/>
    <c:showDLblsOverMax val="0"/>
  </c:chart>
  <c:spPr>
    <a:ln>
      <a:noFill/>
    </a:ln>
  </c:spPr>
  <c:externalData r:id="rId2">
    <c:autoUpdate val="0"/>
  </c:externalData>
</c:chartSpace>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CC42FC-D3E1-454B-8CA9-FA8841C1444A}" type="doc">
      <dgm:prSet loTypeId="urn:microsoft.com/office/officeart/2016/7/layout/RepeatingBendingProcessNew" loCatId="process" qsTypeId="urn:microsoft.com/office/officeart/2005/8/quickstyle/simple2" qsCatId="simple" csTypeId="urn:microsoft.com/office/officeart/2005/8/colors/colorful5" csCatId="colorful" phldr="1"/>
      <dgm:spPr/>
      <dgm:t>
        <a:bodyPr/>
        <a:lstStyle/>
        <a:p>
          <a:endParaRPr lang="en-US"/>
        </a:p>
      </dgm:t>
    </dgm:pt>
    <dgm:pt modelId="{56830B06-E791-45B1-A9D2-00372FB348A4}">
      <dgm:prSet custT="1"/>
      <dgm:spPr/>
      <dgm:t>
        <a:bodyPr/>
        <a:lstStyle/>
        <a:p>
          <a:r>
            <a:rPr lang="en-US" sz="1800" dirty="0"/>
            <a:t>Community Survey of Priorities – Completed in December </a:t>
          </a:r>
        </a:p>
      </dgm:t>
    </dgm:pt>
    <dgm:pt modelId="{E5FC424F-95CE-4889-B795-1129E2E3F6BF}" type="parTrans" cxnId="{09C38B67-3D21-4E51-8C83-392335AAA2AA}">
      <dgm:prSet/>
      <dgm:spPr/>
      <dgm:t>
        <a:bodyPr/>
        <a:lstStyle/>
        <a:p>
          <a:endParaRPr lang="en-US" sz="2400"/>
        </a:p>
      </dgm:t>
    </dgm:pt>
    <dgm:pt modelId="{3E07BD40-12C1-4C3C-AB36-B869C7820FB8}" type="sibTrans" cxnId="{09C38B67-3D21-4E51-8C83-392335AAA2AA}">
      <dgm:prSet custT="1"/>
      <dgm:spPr/>
      <dgm:t>
        <a:bodyPr/>
        <a:lstStyle/>
        <a:p>
          <a:endParaRPr lang="en-US" sz="700"/>
        </a:p>
      </dgm:t>
    </dgm:pt>
    <dgm:pt modelId="{49986E7C-6B34-4EA3-B029-FA2BCB5F0AEB}">
      <dgm:prSet custT="1"/>
      <dgm:spPr/>
      <dgm:t>
        <a:bodyPr/>
        <a:lstStyle/>
        <a:p>
          <a:r>
            <a:rPr lang="en-US" sz="1800"/>
            <a:t>City Council Sets Priorities for Year – Completed in December</a:t>
          </a:r>
        </a:p>
      </dgm:t>
    </dgm:pt>
    <dgm:pt modelId="{B9AA1792-9166-47EB-9A93-97FAD2B1F561}" type="parTrans" cxnId="{E698BA2B-734E-4E40-8EB4-C58AB07020B3}">
      <dgm:prSet/>
      <dgm:spPr/>
      <dgm:t>
        <a:bodyPr/>
        <a:lstStyle/>
        <a:p>
          <a:endParaRPr lang="en-US" sz="2400"/>
        </a:p>
      </dgm:t>
    </dgm:pt>
    <dgm:pt modelId="{B8748ED0-51B2-47F2-AC5A-410F047E7D37}" type="sibTrans" cxnId="{E698BA2B-734E-4E40-8EB4-C58AB07020B3}">
      <dgm:prSet custT="1"/>
      <dgm:spPr/>
      <dgm:t>
        <a:bodyPr/>
        <a:lstStyle/>
        <a:p>
          <a:endParaRPr lang="en-US" sz="700"/>
        </a:p>
      </dgm:t>
    </dgm:pt>
    <dgm:pt modelId="{B4D8E249-5BC4-4998-AC95-358DDB94FE00}">
      <dgm:prSet custT="1"/>
      <dgm:spPr/>
      <dgm:t>
        <a:bodyPr/>
        <a:lstStyle/>
        <a:p>
          <a:r>
            <a:rPr lang="en-US" sz="1800" dirty="0"/>
            <a:t>Department Head Submittal of Requested Budget to City Manager – Completed in March</a:t>
          </a:r>
        </a:p>
      </dgm:t>
    </dgm:pt>
    <dgm:pt modelId="{CCA7EC6E-63A1-40E7-B396-F6AA2922C62A}" type="parTrans" cxnId="{F2FA328D-3D89-4291-BE25-A7807E0DA26E}">
      <dgm:prSet/>
      <dgm:spPr/>
      <dgm:t>
        <a:bodyPr/>
        <a:lstStyle/>
        <a:p>
          <a:endParaRPr lang="en-US" sz="2400"/>
        </a:p>
      </dgm:t>
    </dgm:pt>
    <dgm:pt modelId="{9CB7F2B6-9D63-4BE1-8C57-C7949C1D86CD}" type="sibTrans" cxnId="{F2FA328D-3D89-4291-BE25-A7807E0DA26E}">
      <dgm:prSet custT="1"/>
      <dgm:spPr/>
      <dgm:t>
        <a:bodyPr/>
        <a:lstStyle/>
        <a:p>
          <a:endParaRPr lang="en-US" sz="700"/>
        </a:p>
      </dgm:t>
    </dgm:pt>
    <dgm:pt modelId="{2CCE94D7-39D3-4857-B644-5CA0E89D8C47}">
      <dgm:prSet custT="1"/>
      <dgm:spPr/>
      <dgm:t>
        <a:bodyPr/>
        <a:lstStyle/>
        <a:p>
          <a:r>
            <a:rPr lang="en-US" sz="1800"/>
            <a:t>City Manager Submittal to City Council – Completed in April</a:t>
          </a:r>
        </a:p>
      </dgm:t>
    </dgm:pt>
    <dgm:pt modelId="{421F9F1C-9400-4F91-9AB2-1EC30CFF14F7}" type="parTrans" cxnId="{6558D7F0-BDE4-4171-BA63-D492D29B6CAB}">
      <dgm:prSet/>
      <dgm:spPr/>
      <dgm:t>
        <a:bodyPr/>
        <a:lstStyle/>
        <a:p>
          <a:endParaRPr lang="en-US" sz="2400"/>
        </a:p>
      </dgm:t>
    </dgm:pt>
    <dgm:pt modelId="{52687E03-5F0C-4C9C-985E-8254525F4947}" type="sibTrans" cxnId="{6558D7F0-BDE4-4171-BA63-D492D29B6CAB}">
      <dgm:prSet custT="1"/>
      <dgm:spPr/>
      <dgm:t>
        <a:bodyPr/>
        <a:lstStyle/>
        <a:p>
          <a:endParaRPr lang="en-US" sz="700"/>
        </a:p>
      </dgm:t>
    </dgm:pt>
    <dgm:pt modelId="{EF13B7D1-D8A9-4D2B-8D7A-4A3FE47F775F}">
      <dgm:prSet custT="1"/>
      <dgm:spPr/>
      <dgm:t>
        <a:bodyPr/>
        <a:lstStyle/>
        <a:p>
          <a:r>
            <a:rPr lang="en-US" sz="1800" dirty="0"/>
            <a:t>City Council Workshop on Proposed Budget – Scheduled for April 17</a:t>
          </a:r>
        </a:p>
      </dgm:t>
    </dgm:pt>
    <dgm:pt modelId="{E7523102-F704-4ADE-B4AA-29C398F0B75D}" type="parTrans" cxnId="{29FB52FD-4012-4146-94A2-6FD784F45076}">
      <dgm:prSet/>
      <dgm:spPr/>
      <dgm:t>
        <a:bodyPr/>
        <a:lstStyle/>
        <a:p>
          <a:endParaRPr lang="en-US" sz="2400"/>
        </a:p>
      </dgm:t>
    </dgm:pt>
    <dgm:pt modelId="{6BC42A96-6F93-4635-BCB2-3D5FA8255281}" type="sibTrans" cxnId="{29FB52FD-4012-4146-94A2-6FD784F45076}">
      <dgm:prSet custT="1"/>
      <dgm:spPr/>
      <dgm:t>
        <a:bodyPr/>
        <a:lstStyle/>
        <a:p>
          <a:endParaRPr lang="en-US" sz="700"/>
        </a:p>
      </dgm:t>
    </dgm:pt>
    <dgm:pt modelId="{646456E6-D00C-4283-901E-2EB36B4BEC8A}">
      <dgm:prSet custT="1"/>
      <dgm:spPr/>
      <dgm:t>
        <a:bodyPr/>
        <a:lstStyle/>
        <a:p>
          <a:r>
            <a:rPr lang="en-US" sz="1800"/>
            <a:t>Individual Meetings with Council Members to Answer Questions – As Needed</a:t>
          </a:r>
        </a:p>
      </dgm:t>
    </dgm:pt>
    <dgm:pt modelId="{B9857CEF-7754-4316-BD49-600A72A05DAB}" type="parTrans" cxnId="{E9BB0669-1557-4EAB-A5E7-E45A91D922C4}">
      <dgm:prSet/>
      <dgm:spPr/>
      <dgm:t>
        <a:bodyPr/>
        <a:lstStyle/>
        <a:p>
          <a:endParaRPr lang="en-US" sz="2400"/>
        </a:p>
      </dgm:t>
    </dgm:pt>
    <dgm:pt modelId="{11F4EF97-32FA-40C4-88F9-51365B7EB305}" type="sibTrans" cxnId="{E9BB0669-1557-4EAB-A5E7-E45A91D922C4}">
      <dgm:prSet custT="1"/>
      <dgm:spPr/>
      <dgm:t>
        <a:bodyPr/>
        <a:lstStyle/>
        <a:p>
          <a:endParaRPr lang="en-US" sz="700"/>
        </a:p>
      </dgm:t>
    </dgm:pt>
    <dgm:pt modelId="{DA90A79D-0A5E-4647-8AA5-52D5AF2BD345}">
      <dgm:prSet custT="1"/>
      <dgm:spPr/>
      <dgm:t>
        <a:bodyPr/>
        <a:lstStyle/>
        <a:p>
          <a:r>
            <a:rPr lang="en-US" sz="1800"/>
            <a:t>Additional Budget Workshops – As Needed</a:t>
          </a:r>
        </a:p>
      </dgm:t>
    </dgm:pt>
    <dgm:pt modelId="{A093C313-F9ED-477D-A312-CA33E87D2EF9}" type="parTrans" cxnId="{046D8AE2-9A9D-4F39-834D-5DB6476C6705}">
      <dgm:prSet/>
      <dgm:spPr/>
      <dgm:t>
        <a:bodyPr/>
        <a:lstStyle/>
        <a:p>
          <a:endParaRPr lang="en-US" sz="2400"/>
        </a:p>
      </dgm:t>
    </dgm:pt>
    <dgm:pt modelId="{1375E0BD-03FB-41D3-B0EA-8CFD1FE47A5F}" type="sibTrans" cxnId="{046D8AE2-9A9D-4F39-834D-5DB6476C6705}">
      <dgm:prSet custT="1"/>
      <dgm:spPr/>
      <dgm:t>
        <a:bodyPr/>
        <a:lstStyle/>
        <a:p>
          <a:endParaRPr lang="en-US" sz="700"/>
        </a:p>
      </dgm:t>
    </dgm:pt>
    <dgm:pt modelId="{BF23C00E-2DAC-423C-A02F-FE2F91C4CBC5}">
      <dgm:prSet custT="1"/>
      <dgm:spPr/>
      <dgm:t>
        <a:bodyPr/>
        <a:lstStyle/>
        <a:p>
          <a:r>
            <a:rPr lang="en-US" sz="1800"/>
            <a:t>Public Hearing Prior to Adoption – To Be Scheduled</a:t>
          </a:r>
        </a:p>
      </dgm:t>
    </dgm:pt>
    <dgm:pt modelId="{8AFE6377-4310-4E61-A707-51547B8066A1}" type="parTrans" cxnId="{E4A76603-91DD-4DB5-A7A9-878D1294DE9C}">
      <dgm:prSet/>
      <dgm:spPr/>
      <dgm:t>
        <a:bodyPr/>
        <a:lstStyle/>
        <a:p>
          <a:endParaRPr lang="en-US" sz="2400"/>
        </a:p>
      </dgm:t>
    </dgm:pt>
    <dgm:pt modelId="{34EDC26B-FB2C-409F-BF0B-EC23BE1DC92F}" type="sibTrans" cxnId="{E4A76603-91DD-4DB5-A7A9-878D1294DE9C}">
      <dgm:prSet custT="1"/>
      <dgm:spPr/>
      <dgm:t>
        <a:bodyPr/>
        <a:lstStyle/>
        <a:p>
          <a:endParaRPr lang="en-US" sz="700"/>
        </a:p>
      </dgm:t>
    </dgm:pt>
    <dgm:pt modelId="{A3D58C90-3C98-4398-B6F2-3BC8CFE964B7}">
      <dgm:prSet custT="1"/>
      <dgm:spPr/>
      <dgm:t>
        <a:bodyPr/>
        <a:lstStyle/>
        <a:p>
          <a:r>
            <a:rPr lang="en-US" sz="1800"/>
            <a:t>Council Adoption of Budget – Required No Later Than June 30 </a:t>
          </a:r>
        </a:p>
      </dgm:t>
    </dgm:pt>
    <dgm:pt modelId="{23F6F98E-DC2B-4878-8156-461EEECAD0D4}" type="parTrans" cxnId="{1D84FD7F-26BD-45AA-A565-F6A4F11FAF2E}">
      <dgm:prSet/>
      <dgm:spPr/>
      <dgm:t>
        <a:bodyPr/>
        <a:lstStyle/>
        <a:p>
          <a:endParaRPr lang="en-US" sz="2400"/>
        </a:p>
      </dgm:t>
    </dgm:pt>
    <dgm:pt modelId="{D2F3D9D1-BA32-40F9-A39C-9E660459AAE6}" type="sibTrans" cxnId="{1D84FD7F-26BD-45AA-A565-F6A4F11FAF2E}">
      <dgm:prSet/>
      <dgm:spPr/>
      <dgm:t>
        <a:bodyPr/>
        <a:lstStyle/>
        <a:p>
          <a:endParaRPr lang="en-US" sz="2400"/>
        </a:p>
      </dgm:t>
    </dgm:pt>
    <dgm:pt modelId="{30F9D7E3-71FD-45CF-9E80-D97DE3EBF2D4}" type="pres">
      <dgm:prSet presAssocID="{3CCC42FC-D3E1-454B-8CA9-FA8841C1444A}" presName="Name0" presStyleCnt="0">
        <dgm:presLayoutVars>
          <dgm:dir/>
          <dgm:resizeHandles val="exact"/>
        </dgm:presLayoutVars>
      </dgm:prSet>
      <dgm:spPr/>
    </dgm:pt>
    <dgm:pt modelId="{85922866-488A-409C-8F16-FE4DD72693CB}" type="pres">
      <dgm:prSet presAssocID="{56830B06-E791-45B1-A9D2-00372FB348A4}" presName="node" presStyleLbl="node1" presStyleIdx="0" presStyleCnt="9">
        <dgm:presLayoutVars>
          <dgm:bulletEnabled val="1"/>
        </dgm:presLayoutVars>
      </dgm:prSet>
      <dgm:spPr/>
    </dgm:pt>
    <dgm:pt modelId="{97D4687B-F513-4D4F-9F70-2A197B59AAC7}" type="pres">
      <dgm:prSet presAssocID="{3E07BD40-12C1-4C3C-AB36-B869C7820FB8}" presName="sibTrans" presStyleLbl="sibTrans1D1" presStyleIdx="0" presStyleCnt="8"/>
      <dgm:spPr/>
    </dgm:pt>
    <dgm:pt modelId="{38DDC8A8-2099-45DD-AD31-EDA052373AC2}" type="pres">
      <dgm:prSet presAssocID="{3E07BD40-12C1-4C3C-AB36-B869C7820FB8}" presName="connectorText" presStyleLbl="sibTrans1D1" presStyleIdx="0" presStyleCnt="8"/>
      <dgm:spPr/>
    </dgm:pt>
    <dgm:pt modelId="{B52E99E5-F6E1-46E2-97D3-BAE23A19C04D}" type="pres">
      <dgm:prSet presAssocID="{49986E7C-6B34-4EA3-B029-FA2BCB5F0AEB}" presName="node" presStyleLbl="node1" presStyleIdx="1" presStyleCnt="9">
        <dgm:presLayoutVars>
          <dgm:bulletEnabled val="1"/>
        </dgm:presLayoutVars>
      </dgm:prSet>
      <dgm:spPr/>
    </dgm:pt>
    <dgm:pt modelId="{F946DFC6-5D02-4E4A-A04F-924026325178}" type="pres">
      <dgm:prSet presAssocID="{B8748ED0-51B2-47F2-AC5A-410F047E7D37}" presName="sibTrans" presStyleLbl="sibTrans1D1" presStyleIdx="1" presStyleCnt="8"/>
      <dgm:spPr/>
    </dgm:pt>
    <dgm:pt modelId="{B47AB352-164A-4BE1-A07B-5280DE850BB8}" type="pres">
      <dgm:prSet presAssocID="{B8748ED0-51B2-47F2-AC5A-410F047E7D37}" presName="connectorText" presStyleLbl="sibTrans1D1" presStyleIdx="1" presStyleCnt="8"/>
      <dgm:spPr/>
    </dgm:pt>
    <dgm:pt modelId="{4621E918-7741-4961-8ABB-EB5C7387FB64}" type="pres">
      <dgm:prSet presAssocID="{B4D8E249-5BC4-4998-AC95-358DDB94FE00}" presName="node" presStyleLbl="node1" presStyleIdx="2" presStyleCnt="9" custScaleY="134641">
        <dgm:presLayoutVars>
          <dgm:bulletEnabled val="1"/>
        </dgm:presLayoutVars>
      </dgm:prSet>
      <dgm:spPr/>
    </dgm:pt>
    <dgm:pt modelId="{8E2C8DF7-F33E-4E4F-8111-8ECC7D7D6206}" type="pres">
      <dgm:prSet presAssocID="{9CB7F2B6-9D63-4BE1-8C57-C7949C1D86CD}" presName="sibTrans" presStyleLbl="sibTrans1D1" presStyleIdx="2" presStyleCnt="8"/>
      <dgm:spPr/>
    </dgm:pt>
    <dgm:pt modelId="{C3B71C0E-8911-457B-A175-A291F66907B1}" type="pres">
      <dgm:prSet presAssocID="{9CB7F2B6-9D63-4BE1-8C57-C7949C1D86CD}" presName="connectorText" presStyleLbl="sibTrans1D1" presStyleIdx="2" presStyleCnt="8"/>
      <dgm:spPr/>
    </dgm:pt>
    <dgm:pt modelId="{11C0FA2B-75AA-46E5-8B67-933CE1807101}" type="pres">
      <dgm:prSet presAssocID="{2CCE94D7-39D3-4857-B644-5CA0E89D8C47}" presName="node" presStyleLbl="node1" presStyleIdx="3" presStyleCnt="9">
        <dgm:presLayoutVars>
          <dgm:bulletEnabled val="1"/>
        </dgm:presLayoutVars>
      </dgm:prSet>
      <dgm:spPr/>
    </dgm:pt>
    <dgm:pt modelId="{D1A91F90-9FA8-495A-BE10-A69E531905D5}" type="pres">
      <dgm:prSet presAssocID="{52687E03-5F0C-4C9C-985E-8254525F4947}" presName="sibTrans" presStyleLbl="sibTrans1D1" presStyleIdx="3" presStyleCnt="8"/>
      <dgm:spPr/>
    </dgm:pt>
    <dgm:pt modelId="{F9911A7C-8B80-43E7-A565-209F7DA8DE4B}" type="pres">
      <dgm:prSet presAssocID="{52687E03-5F0C-4C9C-985E-8254525F4947}" presName="connectorText" presStyleLbl="sibTrans1D1" presStyleIdx="3" presStyleCnt="8"/>
      <dgm:spPr/>
    </dgm:pt>
    <dgm:pt modelId="{58860463-9378-42D4-A300-88CF89D638A2}" type="pres">
      <dgm:prSet presAssocID="{EF13B7D1-D8A9-4D2B-8D7A-4A3FE47F775F}" presName="node" presStyleLbl="node1" presStyleIdx="4" presStyleCnt="9">
        <dgm:presLayoutVars>
          <dgm:bulletEnabled val="1"/>
        </dgm:presLayoutVars>
      </dgm:prSet>
      <dgm:spPr/>
    </dgm:pt>
    <dgm:pt modelId="{9497C06E-0625-40CA-98F9-0409565CA683}" type="pres">
      <dgm:prSet presAssocID="{6BC42A96-6F93-4635-BCB2-3D5FA8255281}" presName="sibTrans" presStyleLbl="sibTrans1D1" presStyleIdx="4" presStyleCnt="8"/>
      <dgm:spPr/>
    </dgm:pt>
    <dgm:pt modelId="{F2A13351-0A29-4405-9782-2DDD65A31D60}" type="pres">
      <dgm:prSet presAssocID="{6BC42A96-6F93-4635-BCB2-3D5FA8255281}" presName="connectorText" presStyleLbl="sibTrans1D1" presStyleIdx="4" presStyleCnt="8"/>
      <dgm:spPr/>
    </dgm:pt>
    <dgm:pt modelId="{991AA87A-DF19-40F9-9449-6A420382DB7B}" type="pres">
      <dgm:prSet presAssocID="{646456E6-D00C-4283-901E-2EB36B4BEC8A}" presName="node" presStyleLbl="node1" presStyleIdx="5" presStyleCnt="9" custScaleY="129575">
        <dgm:presLayoutVars>
          <dgm:bulletEnabled val="1"/>
        </dgm:presLayoutVars>
      </dgm:prSet>
      <dgm:spPr/>
    </dgm:pt>
    <dgm:pt modelId="{500DC90A-18A1-4985-A81E-E6D2B8FFC63D}" type="pres">
      <dgm:prSet presAssocID="{11F4EF97-32FA-40C4-88F9-51365B7EB305}" presName="sibTrans" presStyleLbl="sibTrans1D1" presStyleIdx="5" presStyleCnt="8"/>
      <dgm:spPr/>
    </dgm:pt>
    <dgm:pt modelId="{7C5424DA-4DED-469F-9EAB-FDA277CBEB22}" type="pres">
      <dgm:prSet presAssocID="{11F4EF97-32FA-40C4-88F9-51365B7EB305}" presName="connectorText" presStyleLbl="sibTrans1D1" presStyleIdx="5" presStyleCnt="8"/>
      <dgm:spPr/>
    </dgm:pt>
    <dgm:pt modelId="{2A5B188C-D576-4EBA-B110-C8C0BCBBC41C}" type="pres">
      <dgm:prSet presAssocID="{DA90A79D-0A5E-4647-8AA5-52D5AF2BD345}" presName="node" presStyleLbl="node1" presStyleIdx="6" presStyleCnt="9">
        <dgm:presLayoutVars>
          <dgm:bulletEnabled val="1"/>
        </dgm:presLayoutVars>
      </dgm:prSet>
      <dgm:spPr/>
    </dgm:pt>
    <dgm:pt modelId="{CC28E9B2-C3CA-4B3B-8728-D1F47275DFD2}" type="pres">
      <dgm:prSet presAssocID="{1375E0BD-03FB-41D3-B0EA-8CFD1FE47A5F}" presName="sibTrans" presStyleLbl="sibTrans1D1" presStyleIdx="6" presStyleCnt="8"/>
      <dgm:spPr/>
    </dgm:pt>
    <dgm:pt modelId="{DBAB0B1A-98BD-45C2-BDCD-D7C04C9415B8}" type="pres">
      <dgm:prSet presAssocID="{1375E0BD-03FB-41D3-B0EA-8CFD1FE47A5F}" presName="connectorText" presStyleLbl="sibTrans1D1" presStyleIdx="6" presStyleCnt="8"/>
      <dgm:spPr/>
    </dgm:pt>
    <dgm:pt modelId="{602707E1-B581-44BA-AAAD-9636189E7DEF}" type="pres">
      <dgm:prSet presAssocID="{BF23C00E-2DAC-423C-A02F-FE2F91C4CBC5}" presName="node" presStyleLbl="node1" presStyleIdx="7" presStyleCnt="9">
        <dgm:presLayoutVars>
          <dgm:bulletEnabled val="1"/>
        </dgm:presLayoutVars>
      </dgm:prSet>
      <dgm:spPr/>
    </dgm:pt>
    <dgm:pt modelId="{5CB0BF73-726E-4734-9C4D-494C130B22B9}" type="pres">
      <dgm:prSet presAssocID="{34EDC26B-FB2C-409F-BF0B-EC23BE1DC92F}" presName="sibTrans" presStyleLbl="sibTrans1D1" presStyleIdx="7" presStyleCnt="8"/>
      <dgm:spPr/>
    </dgm:pt>
    <dgm:pt modelId="{E4886E3F-10A6-4584-8C98-0B29687CF1CF}" type="pres">
      <dgm:prSet presAssocID="{34EDC26B-FB2C-409F-BF0B-EC23BE1DC92F}" presName="connectorText" presStyleLbl="sibTrans1D1" presStyleIdx="7" presStyleCnt="8"/>
      <dgm:spPr/>
    </dgm:pt>
    <dgm:pt modelId="{42F3AF2C-F957-45AC-BB0A-C584CA298C18}" type="pres">
      <dgm:prSet presAssocID="{A3D58C90-3C98-4398-B6F2-3BC8CFE964B7}" presName="node" presStyleLbl="node1" presStyleIdx="8" presStyleCnt="9">
        <dgm:presLayoutVars>
          <dgm:bulletEnabled val="1"/>
        </dgm:presLayoutVars>
      </dgm:prSet>
      <dgm:spPr/>
    </dgm:pt>
  </dgm:ptLst>
  <dgm:cxnLst>
    <dgm:cxn modelId="{E4A76603-91DD-4DB5-A7A9-878D1294DE9C}" srcId="{3CCC42FC-D3E1-454B-8CA9-FA8841C1444A}" destId="{BF23C00E-2DAC-423C-A02F-FE2F91C4CBC5}" srcOrd="7" destOrd="0" parTransId="{8AFE6377-4310-4E61-A707-51547B8066A1}" sibTransId="{34EDC26B-FB2C-409F-BF0B-EC23BE1DC92F}"/>
    <dgm:cxn modelId="{8D55F407-9D3D-4776-A0D9-4BB557424B08}" type="presOf" srcId="{B8748ED0-51B2-47F2-AC5A-410F047E7D37}" destId="{F946DFC6-5D02-4E4A-A04F-924026325178}" srcOrd="0" destOrd="0" presId="urn:microsoft.com/office/officeart/2016/7/layout/RepeatingBendingProcessNew"/>
    <dgm:cxn modelId="{AADE0609-C91E-49F4-B0F0-F2D610644A67}" type="presOf" srcId="{11F4EF97-32FA-40C4-88F9-51365B7EB305}" destId="{500DC90A-18A1-4985-A81E-E6D2B8FFC63D}" srcOrd="0" destOrd="0" presId="urn:microsoft.com/office/officeart/2016/7/layout/RepeatingBendingProcessNew"/>
    <dgm:cxn modelId="{4BB5241A-4100-4B38-8768-A1197A3C4C7A}" type="presOf" srcId="{B4D8E249-5BC4-4998-AC95-358DDB94FE00}" destId="{4621E918-7741-4961-8ABB-EB5C7387FB64}" srcOrd="0" destOrd="0" presId="urn:microsoft.com/office/officeart/2016/7/layout/RepeatingBendingProcessNew"/>
    <dgm:cxn modelId="{CE940D22-B944-4270-A7D7-DF77E18085B4}" type="presOf" srcId="{3E07BD40-12C1-4C3C-AB36-B869C7820FB8}" destId="{97D4687B-F513-4D4F-9F70-2A197B59AAC7}" srcOrd="0" destOrd="0" presId="urn:microsoft.com/office/officeart/2016/7/layout/RepeatingBendingProcessNew"/>
    <dgm:cxn modelId="{609A482B-A39E-4342-A1F3-EE4811974A12}" type="presOf" srcId="{BF23C00E-2DAC-423C-A02F-FE2F91C4CBC5}" destId="{602707E1-B581-44BA-AAAD-9636189E7DEF}" srcOrd="0" destOrd="0" presId="urn:microsoft.com/office/officeart/2016/7/layout/RepeatingBendingProcessNew"/>
    <dgm:cxn modelId="{E698BA2B-734E-4E40-8EB4-C58AB07020B3}" srcId="{3CCC42FC-D3E1-454B-8CA9-FA8841C1444A}" destId="{49986E7C-6B34-4EA3-B029-FA2BCB5F0AEB}" srcOrd="1" destOrd="0" parTransId="{B9AA1792-9166-47EB-9A93-97FAD2B1F561}" sibTransId="{B8748ED0-51B2-47F2-AC5A-410F047E7D37}"/>
    <dgm:cxn modelId="{5939D935-BA50-481D-9C0B-A209119804A8}" type="presOf" srcId="{49986E7C-6B34-4EA3-B029-FA2BCB5F0AEB}" destId="{B52E99E5-F6E1-46E2-97D3-BAE23A19C04D}" srcOrd="0" destOrd="0" presId="urn:microsoft.com/office/officeart/2016/7/layout/RepeatingBendingProcessNew"/>
    <dgm:cxn modelId="{DC9D9536-F073-4D41-96F7-C4C772E3D727}" type="presOf" srcId="{34EDC26B-FB2C-409F-BF0B-EC23BE1DC92F}" destId="{E4886E3F-10A6-4584-8C98-0B29687CF1CF}" srcOrd="1" destOrd="0" presId="urn:microsoft.com/office/officeart/2016/7/layout/RepeatingBendingProcessNew"/>
    <dgm:cxn modelId="{8246A75C-610B-4C22-8E06-4004EDEA3DE5}" type="presOf" srcId="{11F4EF97-32FA-40C4-88F9-51365B7EB305}" destId="{7C5424DA-4DED-469F-9EAB-FDA277CBEB22}" srcOrd="1" destOrd="0" presId="urn:microsoft.com/office/officeart/2016/7/layout/RepeatingBendingProcessNew"/>
    <dgm:cxn modelId="{CCA0435D-2C53-44B6-9559-728F35E9D2A8}" type="presOf" srcId="{1375E0BD-03FB-41D3-B0EA-8CFD1FE47A5F}" destId="{CC28E9B2-C3CA-4B3B-8728-D1F47275DFD2}" srcOrd="0" destOrd="0" presId="urn:microsoft.com/office/officeart/2016/7/layout/RepeatingBendingProcessNew"/>
    <dgm:cxn modelId="{820BF95D-89C7-4E9C-BCA0-C82CCE75CB00}" type="presOf" srcId="{6BC42A96-6F93-4635-BCB2-3D5FA8255281}" destId="{9497C06E-0625-40CA-98F9-0409565CA683}" srcOrd="0" destOrd="0" presId="urn:microsoft.com/office/officeart/2016/7/layout/RepeatingBendingProcessNew"/>
    <dgm:cxn modelId="{09C38B67-3D21-4E51-8C83-392335AAA2AA}" srcId="{3CCC42FC-D3E1-454B-8CA9-FA8841C1444A}" destId="{56830B06-E791-45B1-A9D2-00372FB348A4}" srcOrd="0" destOrd="0" parTransId="{E5FC424F-95CE-4889-B795-1129E2E3F6BF}" sibTransId="{3E07BD40-12C1-4C3C-AB36-B869C7820FB8}"/>
    <dgm:cxn modelId="{E9BB0669-1557-4EAB-A5E7-E45A91D922C4}" srcId="{3CCC42FC-D3E1-454B-8CA9-FA8841C1444A}" destId="{646456E6-D00C-4283-901E-2EB36B4BEC8A}" srcOrd="5" destOrd="0" parTransId="{B9857CEF-7754-4316-BD49-600A72A05DAB}" sibTransId="{11F4EF97-32FA-40C4-88F9-51365B7EB305}"/>
    <dgm:cxn modelId="{D669774A-91A6-4016-B330-E659A2DA9717}" type="presOf" srcId="{3CCC42FC-D3E1-454B-8CA9-FA8841C1444A}" destId="{30F9D7E3-71FD-45CF-9E80-D97DE3EBF2D4}" srcOrd="0" destOrd="0" presId="urn:microsoft.com/office/officeart/2016/7/layout/RepeatingBendingProcessNew"/>
    <dgm:cxn modelId="{A04B8852-1899-4E0F-A122-5CEC4E44CDDA}" type="presOf" srcId="{2CCE94D7-39D3-4857-B644-5CA0E89D8C47}" destId="{11C0FA2B-75AA-46E5-8B67-933CE1807101}" srcOrd="0" destOrd="0" presId="urn:microsoft.com/office/officeart/2016/7/layout/RepeatingBendingProcessNew"/>
    <dgm:cxn modelId="{D13E1D54-3E9A-41BD-9162-1A7FB28833F8}" type="presOf" srcId="{52687E03-5F0C-4C9C-985E-8254525F4947}" destId="{D1A91F90-9FA8-495A-BE10-A69E531905D5}" srcOrd="0" destOrd="0" presId="urn:microsoft.com/office/officeart/2016/7/layout/RepeatingBendingProcessNew"/>
    <dgm:cxn modelId="{AF802376-44E9-4E9D-BA7E-1D09CA597449}" type="presOf" srcId="{646456E6-D00C-4283-901E-2EB36B4BEC8A}" destId="{991AA87A-DF19-40F9-9449-6A420382DB7B}" srcOrd="0" destOrd="0" presId="urn:microsoft.com/office/officeart/2016/7/layout/RepeatingBendingProcessNew"/>
    <dgm:cxn modelId="{9CE44A78-DC80-4D54-920D-F1E41245A018}" type="presOf" srcId="{9CB7F2B6-9D63-4BE1-8C57-C7949C1D86CD}" destId="{8E2C8DF7-F33E-4E4F-8111-8ECC7D7D6206}" srcOrd="0" destOrd="0" presId="urn:microsoft.com/office/officeart/2016/7/layout/RepeatingBendingProcessNew"/>
    <dgm:cxn modelId="{1D84FD7F-26BD-45AA-A565-F6A4F11FAF2E}" srcId="{3CCC42FC-D3E1-454B-8CA9-FA8841C1444A}" destId="{A3D58C90-3C98-4398-B6F2-3BC8CFE964B7}" srcOrd="8" destOrd="0" parTransId="{23F6F98E-DC2B-4878-8156-461EEECAD0D4}" sibTransId="{D2F3D9D1-BA32-40F9-A39C-9E660459AAE6}"/>
    <dgm:cxn modelId="{5BB68385-172E-43A1-A8FB-A47039B7EA1A}" type="presOf" srcId="{9CB7F2B6-9D63-4BE1-8C57-C7949C1D86CD}" destId="{C3B71C0E-8911-457B-A175-A291F66907B1}" srcOrd="1" destOrd="0" presId="urn:microsoft.com/office/officeart/2016/7/layout/RepeatingBendingProcessNew"/>
    <dgm:cxn modelId="{F2FA328D-3D89-4291-BE25-A7807E0DA26E}" srcId="{3CCC42FC-D3E1-454B-8CA9-FA8841C1444A}" destId="{B4D8E249-5BC4-4998-AC95-358DDB94FE00}" srcOrd="2" destOrd="0" parTransId="{CCA7EC6E-63A1-40E7-B396-F6AA2922C62A}" sibTransId="{9CB7F2B6-9D63-4BE1-8C57-C7949C1D86CD}"/>
    <dgm:cxn modelId="{26A7FBA6-9B30-437C-BEC8-79435A7FFFA4}" type="presOf" srcId="{34EDC26B-FB2C-409F-BF0B-EC23BE1DC92F}" destId="{5CB0BF73-726E-4734-9C4D-494C130B22B9}" srcOrd="0" destOrd="0" presId="urn:microsoft.com/office/officeart/2016/7/layout/RepeatingBendingProcessNew"/>
    <dgm:cxn modelId="{164983CA-A6F2-4F2E-9C11-8D601A25339A}" type="presOf" srcId="{A3D58C90-3C98-4398-B6F2-3BC8CFE964B7}" destId="{42F3AF2C-F957-45AC-BB0A-C584CA298C18}" srcOrd="0" destOrd="0" presId="urn:microsoft.com/office/officeart/2016/7/layout/RepeatingBendingProcessNew"/>
    <dgm:cxn modelId="{64134FD1-CCB8-40EA-99C2-E6708E0B9DD3}" type="presOf" srcId="{1375E0BD-03FB-41D3-B0EA-8CFD1FE47A5F}" destId="{DBAB0B1A-98BD-45C2-BDCD-D7C04C9415B8}" srcOrd="1" destOrd="0" presId="urn:microsoft.com/office/officeart/2016/7/layout/RepeatingBendingProcessNew"/>
    <dgm:cxn modelId="{F20652D1-110B-400A-81CC-0C86DF0C4ED7}" type="presOf" srcId="{56830B06-E791-45B1-A9D2-00372FB348A4}" destId="{85922866-488A-409C-8F16-FE4DD72693CB}" srcOrd="0" destOrd="0" presId="urn:microsoft.com/office/officeart/2016/7/layout/RepeatingBendingProcessNew"/>
    <dgm:cxn modelId="{DAA982D2-4FEC-4A51-8EEE-31A3D0794095}" type="presOf" srcId="{6BC42A96-6F93-4635-BCB2-3D5FA8255281}" destId="{F2A13351-0A29-4405-9782-2DDD65A31D60}" srcOrd="1" destOrd="0" presId="urn:microsoft.com/office/officeart/2016/7/layout/RepeatingBendingProcessNew"/>
    <dgm:cxn modelId="{8AA4E2E0-E981-41FA-A0D2-DB5E229400D6}" type="presOf" srcId="{EF13B7D1-D8A9-4D2B-8D7A-4A3FE47F775F}" destId="{58860463-9378-42D4-A300-88CF89D638A2}" srcOrd="0" destOrd="0" presId="urn:microsoft.com/office/officeart/2016/7/layout/RepeatingBendingProcessNew"/>
    <dgm:cxn modelId="{0EB537E2-BA21-43AD-B0F1-3480DA8D5F7B}" type="presOf" srcId="{B8748ED0-51B2-47F2-AC5A-410F047E7D37}" destId="{B47AB352-164A-4BE1-A07B-5280DE850BB8}" srcOrd="1" destOrd="0" presId="urn:microsoft.com/office/officeart/2016/7/layout/RepeatingBendingProcessNew"/>
    <dgm:cxn modelId="{046D8AE2-9A9D-4F39-834D-5DB6476C6705}" srcId="{3CCC42FC-D3E1-454B-8CA9-FA8841C1444A}" destId="{DA90A79D-0A5E-4647-8AA5-52D5AF2BD345}" srcOrd="6" destOrd="0" parTransId="{A093C313-F9ED-477D-A312-CA33E87D2EF9}" sibTransId="{1375E0BD-03FB-41D3-B0EA-8CFD1FE47A5F}"/>
    <dgm:cxn modelId="{C1BDC1EC-8311-4925-901E-D5A26FE62209}" type="presOf" srcId="{3E07BD40-12C1-4C3C-AB36-B869C7820FB8}" destId="{38DDC8A8-2099-45DD-AD31-EDA052373AC2}" srcOrd="1" destOrd="0" presId="urn:microsoft.com/office/officeart/2016/7/layout/RepeatingBendingProcessNew"/>
    <dgm:cxn modelId="{6558D7F0-BDE4-4171-BA63-D492D29B6CAB}" srcId="{3CCC42FC-D3E1-454B-8CA9-FA8841C1444A}" destId="{2CCE94D7-39D3-4857-B644-5CA0E89D8C47}" srcOrd="3" destOrd="0" parTransId="{421F9F1C-9400-4F91-9AB2-1EC30CFF14F7}" sibTransId="{52687E03-5F0C-4C9C-985E-8254525F4947}"/>
    <dgm:cxn modelId="{4F40F7F4-E5CC-4775-8784-EB6BC498F64E}" type="presOf" srcId="{DA90A79D-0A5E-4647-8AA5-52D5AF2BD345}" destId="{2A5B188C-D576-4EBA-B110-C8C0BCBBC41C}" srcOrd="0" destOrd="0" presId="urn:microsoft.com/office/officeart/2016/7/layout/RepeatingBendingProcessNew"/>
    <dgm:cxn modelId="{5A7184FB-52AA-4362-A6DD-EC6CE73CB9A0}" type="presOf" srcId="{52687E03-5F0C-4C9C-985E-8254525F4947}" destId="{F9911A7C-8B80-43E7-A565-209F7DA8DE4B}" srcOrd="1" destOrd="0" presId="urn:microsoft.com/office/officeart/2016/7/layout/RepeatingBendingProcessNew"/>
    <dgm:cxn modelId="{29FB52FD-4012-4146-94A2-6FD784F45076}" srcId="{3CCC42FC-D3E1-454B-8CA9-FA8841C1444A}" destId="{EF13B7D1-D8A9-4D2B-8D7A-4A3FE47F775F}" srcOrd="4" destOrd="0" parTransId="{E7523102-F704-4ADE-B4AA-29C398F0B75D}" sibTransId="{6BC42A96-6F93-4635-BCB2-3D5FA8255281}"/>
    <dgm:cxn modelId="{E37C0C8A-61E1-48D4-B3C3-C70012F0C882}" type="presParOf" srcId="{30F9D7E3-71FD-45CF-9E80-D97DE3EBF2D4}" destId="{85922866-488A-409C-8F16-FE4DD72693CB}" srcOrd="0" destOrd="0" presId="urn:microsoft.com/office/officeart/2016/7/layout/RepeatingBendingProcessNew"/>
    <dgm:cxn modelId="{5B9894DE-A666-41A8-847A-CBCC41BE623A}" type="presParOf" srcId="{30F9D7E3-71FD-45CF-9E80-D97DE3EBF2D4}" destId="{97D4687B-F513-4D4F-9F70-2A197B59AAC7}" srcOrd="1" destOrd="0" presId="urn:microsoft.com/office/officeart/2016/7/layout/RepeatingBendingProcessNew"/>
    <dgm:cxn modelId="{5F00ACBE-ED50-4118-8CA9-0B1ADA30543F}" type="presParOf" srcId="{97D4687B-F513-4D4F-9F70-2A197B59AAC7}" destId="{38DDC8A8-2099-45DD-AD31-EDA052373AC2}" srcOrd="0" destOrd="0" presId="urn:microsoft.com/office/officeart/2016/7/layout/RepeatingBendingProcessNew"/>
    <dgm:cxn modelId="{6480F392-7135-4F60-972B-59114D99F44B}" type="presParOf" srcId="{30F9D7E3-71FD-45CF-9E80-D97DE3EBF2D4}" destId="{B52E99E5-F6E1-46E2-97D3-BAE23A19C04D}" srcOrd="2" destOrd="0" presId="urn:microsoft.com/office/officeart/2016/7/layout/RepeatingBendingProcessNew"/>
    <dgm:cxn modelId="{6D717026-6B1D-4427-BBAA-67CEFF6885CF}" type="presParOf" srcId="{30F9D7E3-71FD-45CF-9E80-D97DE3EBF2D4}" destId="{F946DFC6-5D02-4E4A-A04F-924026325178}" srcOrd="3" destOrd="0" presId="urn:microsoft.com/office/officeart/2016/7/layout/RepeatingBendingProcessNew"/>
    <dgm:cxn modelId="{FD00AB5D-C150-4D39-A7ED-E3B604E6291C}" type="presParOf" srcId="{F946DFC6-5D02-4E4A-A04F-924026325178}" destId="{B47AB352-164A-4BE1-A07B-5280DE850BB8}" srcOrd="0" destOrd="0" presId="urn:microsoft.com/office/officeart/2016/7/layout/RepeatingBendingProcessNew"/>
    <dgm:cxn modelId="{35570A11-EB4A-4D82-ADC7-90DCF82B7D6D}" type="presParOf" srcId="{30F9D7E3-71FD-45CF-9E80-D97DE3EBF2D4}" destId="{4621E918-7741-4961-8ABB-EB5C7387FB64}" srcOrd="4" destOrd="0" presId="urn:microsoft.com/office/officeart/2016/7/layout/RepeatingBendingProcessNew"/>
    <dgm:cxn modelId="{012F6308-89E1-442D-B88F-CA79C9FDC693}" type="presParOf" srcId="{30F9D7E3-71FD-45CF-9E80-D97DE3EBF2D4}" destId="{8E2C8DF7-F33E-4E4F-8111-8ECC7D7D6206}" srcOrd="5" destOrd="0" presId="urn:microsoft.com/office/officeart/2016/7/layout/RepeatingBendingProcessNew"/>
    <dgm:cxn modelId="{40066DE0-B93B-467A-BBA6-EB8381CDC36A}" type="presParOf" srcId="{8E2C8DF7-F33E-4E4F-8111-8ECC7D7D6206}" destId="{C3B71C0E-8911-457B-A175-A291F66907B1}" srcOrd="0" destOrd="0" presId="urn:microsoft.com/office/officeart/2016/7/layout/RepeatingBendingProcessNew"/>
    <dgm:cxn modelId="{666A80D0-F104-413B-9BDE-B1CB2F9D21E1}" type="presParOf" srcId="{30F9D7E3-71FD-45CF-9E80-D97DE3EBF2D4}" destId="{11C0FA2B-75AA-46E5-8B67-933CE1807101}" srcOrd="6" destOrd="0" presId="urn:microsoft.com/office/officeart/2016/7/layout/RepeatingBendingProcessNew"/>
    <dgm:cxn modelId="{8245B1AD-B580-4DA4-8CCB-F373DA58EC11}" type="presParOf" srcId="{30F9D7E3-71FD-45CF-9E80-D97DE3EBF2D4}" destId="{D1A91F90-9FA8-495A-BE10-A69E531905D5}" srcOrd="7" destOrd="0" presId="urn:microsoft.com/office/officeart/2016/7/layout/RepeatingBendingProcessNew"/>
    <dgm:cxn modelId="{FE524E4A-F071-4F30-B48D-7F1C2F00915F}" type="presParOf" srcId="{D1A91F90-9FA8-495A-BE10-A69E531905D5}" destId="{F9911A7C-8B80-43E7-A565-209F7DA8DE4B}" srcOrd="0" destOrd="0" presId="urn:microsoft.com/office/officeart/2016/7/layout/RepeatingBendingProcessNew"/>
    <dgm:cxn modelId="{0CBD6E27-A707-467F-9DAE-42751905B84E}" type="presParOf" srcId="{30F9D7E3-71FD-45CF-9E80-D97DE3EBF2D4}" destId="{58860463-9378-42D4-A300-88CF89D638A2}" srcOrd="8" destOrd="0" presId="urn:microsoft.com/office/officeart/2016/7/layout/RepeatingBendingProcessNew"/>
    <dgm:cxn modelId="{53056878-0E34-4A60-85A3-7086602690D7}" type="presParOf" srcId="{30F9D7E3-71FD-45CF-9E80-D97DE3EBF2D4}" destId="{9497C06E-0625-40CA-98F9-0409565CA683}" srcOrd="9" destOrd="0" presId="urn:microsoft.com/office/officeart/2016/7/layout/RepeatingBendingProcessNew"/>
    <dgm:cxn modelId="{46FBA46D-B2E7-47A2-89CF-4B8B5BEB8924}" type="presParOf" srcId="{9497C06E-0625-40CA-98F9-0409565CA683}" destId="{F2A13351-0A29-4405-9782-2DDD65A31D60}" srcOrd="0" destOrd="0" presId="urn:microsoft.com/office/officeart/2016/7/layout/RepeatingBendingProcessNew"/>
    <dgm:cxn modelId="{F2F85E76-0975-4287-84A5-8F5A3492F77D}" type="presParOf" srcId="{30F9D7E3-71FD-45CF-9E80-D97DE3EBF2D4}" destId="{991AA87A-DF19-40F9-9449-6A420382DB7B}" srcOrd="10" destOrd="0" presId="urn:microsoft.com/office/officeart/2016/7/layout/RepeatingBendingProcessNew"/>
    <dgm:cxn modelId="{E49DD4D2-3E84-48C1-8DF2-D9E69A0120D5}" type="presParOf" srcId="{30F9D7E3-71FD-45CF-9E80-D97DE3EBF2D4}" destId="{500DC90A-18A1-4985-A81E-E6D2B8FFC63D}" srcOrd="11" destOrd="0" presId="urn:microsoft.com/office/officeart/2016/7/layout/RepeatingBendingProcessNew"/>
    <dgm:cxn modelId="{F6046B60-BBF5-4782-8876-91806A1FE786}" type="presParOf" srcId="{500DC90A-18A1-4985-A81E-E6D2B8FFC63D}" destId="{7C5424DA-4DED-469F-9EAB-FDA277CBEB22}" srcOrd="0" destOrd="0" presId="urn:microsoft.com/office/officeart/2016/7/layout/RepeatingBendingProcessNew"/>
    <dgm:cxn modelId="{6B7E422B-2D21-4705-8985-63CB12D00B63}" type="presParOf" srcId="{30F9D7E3-71FD-45CF-9E80-D97DE3EBF2D4}" destId="{2A5B188C-D576-4EBA-B110-C8C0BCBBC41C}" srcOrd="12" destOrd="0" presId="urn:microsoft.com/office/officeart/2016/7/layout/RepeatingBendingProcessNew"/>
    <dgm:cxn modelId="{98F0A705-224E-4FEF-AC3D-F0B0A2E37262}" type="presParOf" srcId="{30F9D7E3-71FD-45CF-9E80-D97DE3EBF2D4}" destId="{CC28E9B2-C3CA-4B3B-8728-D1F47275DFD2}" srcOrd="13" destOrd="0" presId="urn:microsoft.com/office/officeart/2016/7/layout/RepeatingBendingProcessNew"/>
    <dgm:cxn modelId="{3D7AB453-CF66-4A99-8478-64C1554E1C00}" type="presParOf" srcId="{CC28E9B2-C3CA-4B3B-8728-D1F47275DFD2}" destId="{DBAB0B1A-98BD-45C2-BDCD-D7C04C9415B8}" srcOrd="0" destOrd="0" presId="urn:microsoft.com/office/officeart/2016/7/layout/RepeatingBendingProcessNew"/>
    <dgm:cxn modelId="{C252082A-5B94-4A3B-B29D-80095BB2380C}" type="presParOf" srcId="{30F9D7E3-71FD-45CF-9E80-D97DE3EBF2D4}" destId="{602707E1-B581-44BA-AAAD-9636189E7DEF}" srcOrd="14" destOrd="0" presId="urn:microsoft.com/office/officeart/2016/7/layout/RepeatingBendingProcessNew"/>
    <dgm:cxn modelId="{27CE1296-6CC2-4B2D-AA0D-406D2929C0BD}" type="presParOf" srcId="{30F9D7E3-71FD-45CF-9E80-D97DE3EBF2D4}" destId="{5CB0BF73-726E-4734-9C4D-494C130B22B9}" srcOrd="15" destOrd="0" presId="urn:microsoft.com/office/officeart/2016/7/layout/RepeatingBendingProcessNew"/>
    <dgm:cxn modelId="{109AEF88-9CE5-4B72-BCBD-51B321ABCAE3}" type="presParOf" srcId="{5CB0BF73-726E-4734-9C4D-494C130B22B9}" destId="{E4886E3F-10A6-4584-8C98-0B29687CF1CF}" srcOrd="0" destOrd="0" presId="urn:microsoft.com/office/officeart/2016/7/layout/RepeatingBendingProcessNew"/>
    <dgm:cxn modelId="{BF3694D9-2D5F-40FC-A532-4749A2702597}" type="presParOf" srcId="{30F9D7E3-71FD-45CF-9E80-D97DE3EBF2D4}" destId="{42F3AF2C-F957-45AC-BB0A-C584CA298C18}" srcOrd="1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417541-CA78-4F97-A0F1-B8C0D3E3F1B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B48C03E-1647-46A4-8B31-41DA60F29F69}">
      <dgm:prSet/>
      <dgm:spPr/>
      <dgm:t>
        <a:bodyPr/>
        <a:lstStyle/>
        <a:p>
          <a:pPr>
            <a:lnSpc>
              <a:spcPct val="100000"/>
            </a:lnSpc>
          </a:pPr>
          <a:r>
            <a:rPr lang="en-US" dirty="0"/>
            <a:t>101 - GENERAL FUND </a:t>
          </a:r>
        </a:p>
      </dgm:t>
    </dgm:pt>
    <dgm:pt modelId="{5DD66F96-6A74-4B78-805F-2AD984CEFEE0}" type="parTrans" cxnId="{46F74A52-6F49-4A37-B213-BAB429DD6D4B}">
      <dgm:prSet/>
      <dgm:spPr/>
      <dgm:t>
        <a:bodyPr/>
        <a:lstStyle/>
        <a:p>
          <a:endParaRPr lang="en-US"/>
        </a:p>
      </dgm:t>
    </dgm:pt>
    <dgm:pt modelId="{8EA8BE14-47B4-42DD-AA1E-9BF6058FE6C0}" type="sibTrans" cxnId="{46F74A52-6F49-4A37-B213-BAB429DD6D4B}">
      <dgm:prSet/>
      <dgm:spPr/>
      <dgm:t>
        <a:bodyPr/>
        <a:lstStyle/>
        <a:p>
          <a:endParaRPr lang="en-US"/>
        </a:p>
      </dgm:t>
    </dgm:pt>
    <dgm:pt modelId="{4B11B78A-BB21-4369-A08D-44832B99B91C}">
      <dgm:prSet custT="1"/>
      <dgm:spPr/>
      <dgm:t>
        <a:bodyPr/>
        <a:lstStyle/>
        <a:p>
          <a:pPr>
            <a:lnSpc>
              <a:spcPct val="100000"/>
            </a:lnSpc>
          </a:pPr>
          <a:r>
            <a:rPr lang="en-US" sz="1800" b="0" dirty="0"/>
            <a:t>Largest Fund</a:t>
          </a:r>
        </a:p>
      </dgm:t>
    </dgm:pt>
    <dgm:pt modelId="{303CA589-674B-4488-B74A-29D3080468C5}" type="parTrans" cxnId="{79921D87-505E-48F5-8E3D-98C83308A514}">
      <dgm:prSet/>
      <dgm:spPr/>
      <dgm:t>
        <a:bodyPr/>
        <a:lstStyle/>
        <a:p>
          <a:endParaRPr lang="en-US"/>
        </a:p>
      </dgm:t>
    </dgm:pt>
    <dgm:pt modelId="{2A4BA359-B8F5-4CAD-A5E8-FB5DB4E61600}" type="sibTrans" cxnId="{79921D87-505E-48F5-8E3D-98C83308A514}">
      <dgm:prSet/>
      <dgm:spPr/>
      <dgm:t>
        <a:bodyPr/>
        <a:lstStyle/>
        <a:p>
          <a:endParaRPr lang="en-US"/>
        </a:p>
      </dgm:t>
    </dgm:pt>
    <dgm:pt modelId="{03E6FA44-4DBD-413C-988A-3A6C3ED8606B}">
      <dgm:prSet custT="1"/>
      <dgm:spPr/>
      <dgm:t>
        <a:bodyPr/>
        <a:lstStyle/>
        <a:p>
          <a:pPr>
            <a:lnSpc>
              <a:spcPct val="100000"/>
            </a:lnSpc>
          </a:pPr>
          <a:r>
            <a:rPr lang="en-US" sz="1800" b="0" dirty="0"/>
            <a:t>Government resources and activities not listed in other funds</a:t>
          </a:r>
        </a:p>
      </dgm:t>
    </dgm:pt>
    <dgm:pt modelId="{3D8A63B6-8727-490D-8829-2A6B2AF19E2E}" type="parTrans" cxnId="{BF2A0612-0C16-4FD7-9736-CCA97DD1EA8D}">
      <dgm:prSet/>
      <dgm:spPr/>
      <dgm:t>
        <a:bodyPr/>
        <a:lstStyle/>
        <a:p>
          <a:endParaRPr lang="en-US"/>
        </a:p>
      </dgm:t>
    </dgm:pt>
    <dgm:pt modelId="{6ACA04DB-0A90-4A00-8D03-3FD4CA56A699}" type="sibTrans" cxnId="{BF2A0612-0C16-4FD7-9736-CCA97DD1EA8D}">
      <dgm:prSet/>
      <dgm:spPr/>
      <dgm:t>
        <a:bodyPr/>
        <a:lstStyle/>
        <a:p>
          <a:endParaRPr lang="en-US"/>
        </a:p>
      </dgm:t>
    </dgm:pt>
    <dgm:pt modelId="{610CDFEA-111E-42B9-BC80-807044CFB57F}">
      <dgm:prSet/>
      <dgm:spPr/>
      <dgm:t>
        <a:bodyPr/>
        <a:lstStyle/>
        <a:p>
          <a:pPr>
            <a:lnSpc>
              <a:spcPct val="100000"/>
            </a:lnSpc>
          </a:pPr>
          <a:r>
            <a:rPr lang="en-US"/>
            <a:t>202 - MAJOR STREETS </a:t>
          </a:r>
        </a:p>
      </dgm:t>
    </dgm:pt>
    <dgm:pt modelId="{C53E1951-521E-464F-8FBE-BD691D88BCDE}" type="parTrans" cxnId="{66BDE5F5-BE7A-462E-BA77-24731E23F2A8}">
      <dgm:prSet/>
      <dgm:spPr/>
      <dgm:t>
        <a:bodyPr/>
        <a:lstStyle/>
        <a:p>
          <a:endParaRPr lang="en-US"/>
        </a:p>
      </dgm:t>
    </dgm:pt>
    <dgm:pt modelId="{BCB27774-80C2-4D31-9EF1-054EAF30D5AF}" type="sibTrans" cxnId="{66BDE5F5-BE7A-462E-BA77-24731E23F2A8}">
      <dgm:prSet/>
      <dgm:spPr/>
      <dgm:t>
        <a:bodyPr/>
        <a:lstStyle/>
        <a:p>
          <a:endParaRPr lang="en-US"/>
        </a:p>
      </dgm:t>
    </dgm:pt>
    <dgm:pt modelId="{E6F83475-B53F-4927-8131-6A637A370827}">
      <dgm:prSet/>
      <dgm:spPr/>
      <dgm:t>
        <a:bodyPr/>
        <a:lstStyle/>
        <a:p>
          <a:pPr>
            <a:lnSpc>
              <a:spcPct val="100000"/>
            </a:lnSpc>
          </a:pPr>
          <a:r>
            <a:rPr lang="en-US" dirty="0"/>
            <a:t>Maintenance and construction of the Major Streets System</a:t>
          </a:r>
        </a:p>
      </dgm:t>
    </dgm:pt>
    <dgm:pt modelId="{6B7C64CA-58F0-4739-A2D1-E23687AC0B04}" type="parTrans" cxnId="{1A659070-7D8E-4224-9F0E-DCEA14BC572F}">
      <dgm:prSet/>
      <dgm:spPr/>
      <dgm:t>
        <a:bodyPr/>
        <a:lstStyle/>
        <a:p>
          <a:endParaRPr lang="en-US"/>
        </a:p>
      </dgm:t>
    </dgm:pt>
    <dgm:pt modelId="{E7221497-ED46-4B1C-B6A6-AB97AA9C98F8}" type="sibTrans" cxnId="{1A659070-7D8E-4224-9F0E-DCEA14BC572F}">
      <dgm:prSet/>
      <dgm:spPr/>
      <dgm:t>
        <a:bodyPr/>
        <a:lstStyle/>
        <a:p>
          <a:endParaRPr lang="en-US"/>
        </a:p>
      </dgm:t>
    </dgm:pt>
    <dgm:pt modelId="{B543CAA0-8061-4EBF-8119-8C443A4923B0}">
      <dgm:prSet/>
      <dgm:spPr/>
      <dgm:t>
        <a:bodyPr/>
        <a:lstStyle/>
        <a:p>
          <a:pPr>
            <a:lnSpc>
              <a:spcPct val="100000"/>
            </a:lnSpc>
          </a:pPr>
          <a:r>
            <a:rPr lang="en-US"/>
            <a:t>203 - LOCAL STREETS </a:t>
          </a:r>
        </a:p>
      </dgm:t>
    </dgm:pt>
    <dgm:pt modelId="{1D831A45-05D3-449B-B928-6D659F293125}" type="parTrans" cxnId="{4491EA1A-CC32-4358-A8A3-DB957723D84F}">
      <dgm:prSet/>
      <dgm:spPr/>
      <dgm:t>
        <a:bodyPr/>
        <a:lstStyle/>
        <a:p>
          <a:endParaRPr lang="en-US"/>
        </a:p>
      </dgm:t>
    </dgm:pt>
    <dgm:pt modelId="{418B84B5-37BF-4874-8A7C-D60A25371327}" type="sibTrans" cxnId="{4491EA1A-CC32-4358-A8A3-DB957723D84F}">
      <dgm:prSet/>
      <dgm:spPr/>
      <dgm:t>
        <a:bodyPr/>
        <a:lstStyle/>
        <a:p>
          <a:endParaRPr lang="en-US"/>
        </a:p>
      </dgm:t>
    </dgm:pt>
    <dgm:pt modelId="{4977C80A-E148-449F-B6BE-BDEA8554D14B}">
      <dgm:prSet/>
      <dgm:spPr/>
      <dgm:t>
        <a:bodyPr/>
        <a:lstStyle/>
        <a:p>
          <a:pPr>
            <a:lnSpc>
              <a:spcPct val="100000"/>
            </a:lnSpc>
          </a:pPr>
          <a:r>
            <a:rPr lang="en-US" dirty="0"/>
            <a:t>Maintenance and construction of the Local Streets System</a:t>
          </a:r>
        </a:p>
      </dgm:t>
    </dgm:pt>
    <dgm:pt modelId="{4236501F-9BF2-49AF-BA28-E5C1CA213931}" type="parTrans" cxnId="{DEC4B0C0-999B-4A83-86C3-F71C830D3B34}">
      <dgm:prSet/>
      <dgm:spPr/>
      <dgm:t>
        <a:bodyPr/>
        <a:lstStyle/>
        <a:p>
          <a:endParaRPr lang="en-US"/>
        </a:p>
      </dgm:t>
    </dgm:pt>
    <dgm:pt modelId="{28565096-A988-409C-83F5-71B8F0BBC111}" type="sibTrans" cxnId="{DEC4B0C0-999B-4A83-86C3-F71C830D3B34}">
      <dgm:prSet/>
      <dgm:spPr/>
      <dgm:t>
        <a:bodyPr/>
        <a:lstStyle/>
        <a:p>
          <a:endParaRPr lang="en-US"/>
        </a:p>
      </dgm:t>
    </dgm:pt>
    <dgm:pt modelId="{52E47417-E674-4E3C-9BE1-4D096B2FDC1C}">
      <dgm:prSet/>
      <dgm:spPr/>
      <dgm:t>
        <a:bodyPr/>
        <a:lstStyle/>
        <a:p>
          <a:pPr>
            <a:lnSpc>
              <a:spcPct val="100000"/>
            </a:lnSpc>
          </a:pPr>
          <a:r>
            <a:rPr lang="en-US"/>
            <a:t>301 - DEBT SERVICE </a:t>
          </a:r>
        </a:p>
      </dgm:t>
    </dgm:pt>
    <dgm:pt modelId="{90CE077E-2B90-4074-9E48-8F4A61BE84D6}" type="parTrans" cxnId="{A130940E-ADA6-4EED-82D7-256D3E593E62}">
      <dgm:prSet/>
      <dgm:spPr/>
      <dgm:t>
        <a:bodyPr/>
        <a:lstStyle/>
        <a:p>
          <a:endParaRPr lang="en-US"/>
        </a:p>
      </dgm:t>
    </dgm:pt>
    <dgm:pt modelId="{96E7398A-5B6F-44FB-ADD3-BFB7D3597548}" type="sibTrans" cxnId="{A130940E-ADA6-4EED-82D7-256D3E593E62}">
      <dgm:prSet/>
      <dgm:spPr/>
      <dgm:t>
        <a:bodyPr/>
        <a:lstStyle/>
        <a:p>
          <a:endParaRPr lang="en-US"/>
        </a:p>
      </dgm:t>
    </dgm:pt>
    <dgm:pt modelId="{E6015E53-D070-4459-90A2-2C831AA7C2BA}">
      <dgm:prSet/>
      <dgm:spPr/>
      <dgm:t>
        <a:bodyPr/>
        <a:lstStyle/>
        <a:p>
          <a:pPr>
            <a:lnSpc>
              <a:spcPct val="100000"/>
            </a:lnSpc>
          </a:pPr>
          <a:r>
            <a:rPr lang="en-US"/>
            <a:t>Account for payment of principal and interest on City's debt</a:t>
          </a:r>
        </a:p>
      </dgm:t>
    </dgm:pt>
    <dgm:pt modelId="{242EB578-12A3-49C4-B3BE-767867844166}" type="parTrans" cxnId="{C1030A76-22DB-4DC3-93FA-7769E741AADE}">
      <dgm:prSet/>
      <dgm:spPr/>
      <dgm:t>
        <a:bodyPr/>
        <a:lstStyle/>
        <a:p>
          <a:endParaRPr lang="en-US"/>
        </a:p>
      </dgm:t>
    </dgm:pt>
    <dgm:pt modelId="{CA117BC4-CDB3-4FE4-8777-AF6E5159DF4B}" type="sibTrans" cxnId="{C1030A76-22DB-4DC3-93FA-7769E741AADE}">
      <dgm:prSet/>
      <dgm:spPr/>
      <dgm:t>
        <a:bodyPr/>
        <a:lstStyle/>
        <a:p>
          <a:endParaRPr lang="en-US"/>
        </a:p>
      </dgm:t>
    </dgm:pt>
    <dgm:pt modelId="{001C1809-384F-44FE-9673-1BB350EC5F02}">
      <dgm:prSet/>
      <dgm:spPr/>
      <dgm:t>
        <a:bodyPr/>
        <a:lstStyle/>
        <a:p>
          <a:pPr>
            <a:lnSpc>
              <a:spcPct val="100000"/>
            </a:lnSpc>
          </a:pPr>
          <a:r>
            <a:rPr lang="en-US"/>
            <a:t>592 - WATER/SEWER </a:t>
          </a:r>
        </a:p>
      </dgm:t>
    </dgm:pt>
    <dgm:pt modelId="{6DBB39AC-5B1C-44A9-A755-B20359207557}" type="parTrans" cxnId="{5DDB8164-3EB7-4707-A090-BE88B20456E8}">
      <dgm:prSet/>
      <dgm:spPr/>
      <dgm:t>
        <a:bodyPr/>
        <a:lstStyle/>
        <a:p>
          <a:endParaRPr lang="en-US"/>
        </a:p>
      </dgm:t>
    </dgm:pt>
    <dgm:pt modelId="{ADF8D14A-587C-4CC4-9EA6-320DF2461CE2}" type="sibTrans" cxnId="{5DDB8164-3EB7-4707-A090-BE88B20456E8}">
      <dgm:prSet/>
      <dgm:spPr/>
      <dgm:t>
        <a:bodyPr/>
        <a:lstStyle/>
        <a:p>
          <a:endParaRPr lang="en-US"/>
        </a:p>
      </dgm:t>
    </dgm:pt>
    <dgm:pt modelId="{9216B8B6-6169-48C3-A211-C1B0DC5CF4D9}">
      <dgm:prSet/>
      <dgm:spPr/>
      <dgm:t>
        <a:bodyPr/>
        <a:lstStyle/>
        <a:p>
          <a:pPr>
            <a:lnSpc>
              <a:spcPct val="100000"/>
            </a:lnSpc>
          </a:pPr>
          <a:r>
            <a:rPr lang="en-US"/>
            <a:t>Fees collected for water/sewer</a:t>
          </a:r>
        </a:p>
      </dgm:t>
    </dgm:pt>
    <dgm:pt modelId="{2BD98B83-FF3A-4367-BBF0-7766007A6219}" type="parTrans" cxnId="{09BECBB1-6628-478D-B78A-EDF4225A722E}">
      <dgm:prSet/>
      <dgm:spPr/>
      <dgm:t>
        <a:bodyPr/>
        <a:lstStyle/>
        <a:p>
          <a:endParaRPr lang="en-US"/>
        </a:p>
      </dgm:t>
    </dgm:pt>
    <dgm:pt modelId="{E1611956-15C1-4801-BCFD-10097CA21DEF}" type="sibTrans" cxnId="{09BECBB1-6628-478D-B78A-EDF4225A722E}">
      <dgm:prSet/>
      <dgm:spPr/>
      <dgm:t>
        <a:bodyPr/>
        <a:lstStyle/>
        <a:p>
          <a:endParaRPr lang="en-US"/>
        </a:p>
      </dgm:t>
    </dgm:pt>
    <dgm:pt modelId="{81C734FD-63CD-4BF4-A34F-8C20560F0E9D}">
      <dgm:prSet/>
      <dgm:spPr/>
      <dgm:t>
        <a:bodyPr/>
        <a:lstStyle/>
        <a:p>
          <a:pPr>
            <a:lnSpc>
              <a:spcPct val="100000"/>
            </a:lnSpc>
          </a:pPr>
          <a:r>
            <a:rPr lang="en-US"/>
            <a:t>661 - MOTOR POOL </a:t>
          </a:r>
        </a:p>
      </dgm:t>
    </dgm:pt>
    <dgm:pt modelId="{A3138A6E-F04A-43F7-AE0A-F2414AACA916}" type="parTrans" cxnId="{0A76A9CC-FCB9-4102-8CBA-A5F4EEF037FB}">
      <dgm:prSet/>
      <dgm:spPr/>
      <dgm:t>
        <a:bodyPr/>
        <a:lstStyle/>
        <a:p>
          <a:endParaRPr lang="en-US"/>
        </a:p>
      </dgm:t>
    </dgm:pt>
    <dgm:pt modelId="{C1685063-D4C5-4118-87B7-C15BAD50E441}" type="sibTrans" cxnId="{0A76A9CC-FCB9-4102-8CBA-A5F4EEF037FB}">
      <dgm:prSet/>
      <dgm:spPr/>
      <dgm:t>
        <a:bodyPr/>
        <a:lstStyle/>
        <a:p>
          <a:endParaRPr lang="en-US"/>
        </a:p>
      </dgm:t>
    </dgm:pt>
    <dgm:pt modelId="{87A34017-4EBA-4C39-AB42-F821879D57FE}">
      <dgm:prSet/>
      <dgm:spPr/>
      <dgm:t>
        <a:bodyPr/>
        <a:lstStyle/>
        <a:p>
          <a:pPr>
            <a:lnSpc>
              <a:spcPct val="100000"/>
            </a:lnSpc>
          </a:pPr>
          <a:r>
            <a:rPr lang="en-US"/>
            <a:t>Maintenance of the Motor Vehicle Fleet</a:t>
          </a:r>
        </a:p>
      </dgm:t>
    </dgm:pt>
    <dgm:pt modelId="{E39BD43E-A8CE-4D8D-B0ED-ACB2FD4C2111}" type="parTrans" cxnId="{70CE7D47-0E77-4B80-B30F-BE50CB79C174}">
      <dgm:prSet/>
      <dgm:spPr/>
      <dgm:t>
        <a:bodyPr/>
        <a:lstStyle/>
        <a:p>
          <a:endParaRPr lang="en-US"/>
        </a:p>
      </dgm:t>
    </dgm:pt>
    <dgm:pt modelId="{F7D33CBA-C18D-46DE-90B2-EE04FB81C018}" type="sibTrans" cxnId="{70CE7D47-0E77-4B80-B30F-BE50CB79C174}">
      <dgm:prSet/>
      <dgm:spPr/>
      <dgm:t>
        <a:bodyPr/>
        <a:lstStyle/>
        <a:p>
          <a:endParaRPr lang="en-US"/>
        </a:p>
      </dgm:t>
    </dgm:pt>
    <dgm:pt modelId="{008486FE-26D2-4F7B-9634-B9908F84D0B8}" type="pres">
      <dgm:prSet presAssocID="{CD417541-CA78-4F97-A0F1-B8C0D3E3F1B3}" presName="root" presStyleCnt="0">
        <dgm:presLayoutVars>
          <dgm:dir/>
          <dgm:resizeHandles val="exact"/>
        </dgm:presLayoutVars>
      </dgm:prSet>
      <dgm:spPr/>
    </dgm:pt>
    <dgm:pt modelId="{D013FC0C-66E9-4291-8E16-DD4F277F5370}" type="pres">
      <dgm:prSet presAssocID="{1B48C03E-1647-46A4-8B31-41DA60F29F69}" presName="compNode" presStyleCnt="0"/>
      <dgm:spPr/>
    </dgm:pt>
    <dgm:pt modelId="{A7A95ADD-698C-4FCF-90C4-14CC05F84EFC}" type="pres">
      <dgm:prSet presAssocID="{1B48C03E-1647-46A4-8B31-41DA60F29F69}" presName="bgRect" presStyleLbl="bgShp" presStyleIdx="0" presStyleCnt="6" custScaleY="163494"/>
      <dgm:spPr/>
    </dgm:pt>
    <dgm:pt modelId="{CEC5A78E-72AC-4E9C-8F91-5459193C5DAC}" type="pres">
      <dgm:prSet presAssocID="{1B48C03E-1647-46A4-8B31-41DA60F29F6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ggy Bank"/>
        </a:ext>
      </dgm:extLst>
    </dgm:pt>
    <dgm:pt modelId="{BA9DE728-2B21-4FBD-932D-B57C07ADA0B3}" type="pres">
      <dgm:prSet presAssocID="{1B48C03E-1647-46A4-8B31-41DA60F29F69}" presName="spaceRect" presStyleCnt="0"/>
      <dgm:spPr/>
    </dgm:pt>
    <dgm:pt modelId="{E1DBD996-731D-4D7D-9284-D4366C617B30}" type="pres">
      <dgm:prSet presAssocID="{1B48C03E-1647-46A4-8B31-41DA60F29F69}" presName="parTx" presStyleLbl="revTx" presStyleIdx="0" presStyleCnt="12">
        <dgm:presLayoutVars>
          <dgm:chMax val="0"/>
          <dgm:chPref val="0"/>
        </dgm:presLayoutVars>
      </dgm:prSet>
      <dgm:spPr/>
    </dgm:pt>
    <dgm:pt modelId="{6156311F-E22F-461C-B726-6C021618A770}" type="pres">
      <dgm:prSet presAssocID="{1B48C03E-1647-46A4-8B31-41DA60F29F69}" presName="desTx" presStyleLbl="revTx" presStyleIdx="1" presStyleCnt="12">
        <dgm:presLayoutVars/>
      </dgm:prSet>
      <dgm:spPr/>
    </dgm:pt>
    <dgm:pt modelId="{FE6ADB0E-2B73-4D19-BD86-F32D8616F36A}" type="pres">
      <dgm:prSet presAssocID="{8EA8BE14-47B4-42DD-AA1E-9BF6058FE6C0}" presName="sibTrans" presStyleCnt="0"/>
      <dgm:spPr/>
    </dgm:pt>
    <dgm:pt modelId="{140B944D-2E1C-4445-9889-ED4A38CA3883}" type="pres">
      <dgm:prSet presAssocID="{610CDFEA-111E-42B9-BC80-807044CFB57F}" presName="compNode" presStyleCnt="0"/>
      <dgm:spPr/>
    </dgm:pt>
    <dgm:pt modelId="{A7E05775-7560-431D-BB3B-395EAC7F9A98}" type="pres">
      <dgm:prSet presAssocID="{610CDFEA-111E-42B9-BC80-807044CFB57F}" presName="bgRect" presStyleLbl="bgShp" presStyleIdx="1" presStyleCnt="6"/>
      <dgm:spPr/>
    </dgm:pt>
    <dgm:pt modelId="{9D5A3FC1-4928-437A-AD26-6D0E66005188}" type="pres">
      <dgm:prSet presAssocID="{610CDFEA-111E-42B9-BC80-807044CFB57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dozer"/>
        </a:ext>
      </dgm:extLst>
    </dgm:pt>
    <dgm:pt modelId="{9920DFBF-6561-482E-92DA-735BEE7BF86E}" type="pres">
      <dgm:prSet presAssocID="{610CDFEA-111E-42B9-BC80-807044CFB57F}" presName="spaceRect" presStyleCnt="0"/>
      <dgm:spPr/>
    </dgm:pt>
    <dgm:pt modelId="{BA251CDA-4143-46BC-BAD5-55F63B1F7BE4}" type="pres">
      <dgm:prSet presAssocID="{610CDFEA-111E-42B9-BC80-807044CFB57F}" presName="parTx" presStyleLbl="revTx" presStyleIdx="2" presStyleCnt="12">
        <dgm:presLayoutVars>
          <dgm:chMax val="0"/>
          <dgm:chPref val="0"/>
        </dgm:presLayoutVars>
      </dgm:prSet>
      <dgm:spPr/>
    </dgm:pt>
    <dgm:pt modelId="{7314DB61-70E5-4AD1-886C-4081D8656B4D}" type="pres">
      <dgm:prSet presAssocID="{610CDFEA-111E-42B9-BC80-807044CFB57F}" presName="desTx" presStyleLbl="revTx" presStyleIdx="3" presStyleCnt="12">
        <dgm:presLayoutVars/>
      </dgm:prSet>
      <dgm:spPr/>
    </dgm:pt>
    <dgm:pt modelId="{CA7C5DBF-913C-47B1-B6DF-15E7BB510910}" type="pres">
      <dgm:prSet presAssocID="{BCB27774-80C2-4D31-9EF1-054EAF30D5AF}" presName="sibTrans" presStyleCnt="0"/>
      <dgm:spPr/>
    </dgm:pt>
    <dgm:pt modelId="{7121EA36-1D5E-43C9-BB5E-9C69CF1ECF8E}" type="pres">
      <dgm:prSet presAssocID="{B543CAA0-8061-4EBF-8119-8C443A4923B0}" presName="compNode" presStyleCnt="0"/>
      <dgm:spPr/>
    </dgm:pt>
    <dgm:pt modelId="{F22C4E79-085B-4A78-B8BD-3EC41A092802}" type="pres">
      <dgm:prSet presAssocID="{B543CAA0-8061-4EBF-8119-8C443A4923B0}" presName="bgRect" presStyleLbl="bgShp" presStyleIdx="2" presStyleCnt="6"/>
      <dgm:spPr/>
    </dgm:pt>
    <dgm:pt modelId="{08139AB3-7D72-4CD1-98D0-04792A72873A}" type="pres">
      <dgm:prSet presAssocID="{B543CAA0-8061-4EBF-8119-8C443A4923B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lectric Car"/>
        </a:ext>
      </dgm:extLst>
    </dgm:pt>
    <dgm:pt modelId="{1D99E23A-A958-4497-B60C-7BAA648788D5}" type="pres">
      <dgm:prSet presAssocID="{B543CAA0-8061-4EBF-8119-8C443A4923B0}" presName="spaceRect" presStyleCnt="0"/>
      <dgm:spPr/>
    </dgm:pt>
    <dgm:pt modelId="{1746A19B-C29A-4727-AF25-041BBC3B856E}" type="pres">
      <dgm:prSet presAssocID="{B543CAA0-8061-4EBF-8119-8C443A4923B0}" presName="parTx" presStyleLbl="revTx" presStyleIdx="4" presStyleCnt="12">
        <dgm:presLayoutVars>
          <dgm:chMax val="0"/>
          <dgm:chPref val="0"/>
        </dgm:presLayoutVars>
      </dgm:prSet>
      <dgm:spPr/>
    </dgm:pt>
    <dgm:pt modelId="{413F9917-B141-4D48-AB37-DAA312968587}" type="pres">
      <dgm:prSet presAssocID="{B543CAA0-8061-4EBF-8119-8C443A4923B0}" presName="desTx" presStyleLbl="revTx" presStyleIdx="5" presStyleCnt="12">
        <dgm:presLayoutVars/>
      </dgm:prSet>
      <dgm:spPr/>
    </dgm:pt>
    <dgm:pt modelId="{A60C69B7-23CB-4EA4-84E9-E118B8DCB11C}" type="pres">
      <dgm:prSet presAssocID="{418B84B5-37BF-4874-8A7C-D60A25371327}" presName="sibTrans" presStyleCnt="0"/>
      <dgm:spPr/>
    </dgm:pt>
    <dgm:pt modelId="{CE3720A1-C40E-40B5-9E41-82EE3AFB7CB5}" type="pres">
      <dgm:prSet presAssocID="{52E47417-E674-4E3C-9BE1-4D096B2FDC1C}" presName="compNode" presStyleCnt="0"/>
      <dgm:spPr/>
    </dgm:pt>
    <dgm:pt modelId="{0C0FA3CC-1B0B-4A1E-AD65-7267B4434368}" type="pres">
      <dgm:prSet presAssocID="{52E47417-E674-4E3C-9BE1-4D096B2FDC1C}" presName="bgRect" presStyleLbl="bgShp" presStyleIdx="3" presStyleCnt="6"/>
      <dgm:spPr/>
    </dgm:pt>
    <dgm:pt modelId="{CC8B5B61-8109-46DD-97DB-77C9F739C0FF}" type="pres">
      <dgm:prSet presAssocID="{52E47417-E674-4E3C-9BE1-4D096B2FDC1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C6726F04-70BD-4981-9841-A85D6FFD793B}" type="pres">
      <dgm:prSet presAssocID="{52E47417-E674-4E3C-9BE1-4D096B2FDC1C}" presName="spaceRect" presStyleCnt="0"/>
      <dgm:spPr/>
    </dgm:pt>
    <dgm:pt modelId="{F8B74144-3F7B-431F-9751-8D3CCC2F84FD}" type="pres">
      <dgm:prSet presAssocID="{52E47417-E674-4E3C-9BE1-4D096B2FDC1C}" presName="parTx" presStyleLbl="revTx" presStyleIdx="6" presStyleCnt="12">
        <dgm:presLayoutVars>
          <dgm:chMax val="0"/>
          <dgm:chPref val="0"/>
        </dgm:presLayoutVars>
      </dgm:prSet>
      <dgm:spPr/>
    </dgm:pt>
    <dgm:pt modelId="{BFD611D0-69A0-4E9F-AE20-1C0618EDAD2E}" type="pres">
      <dgm:prSet presAssocID="{52E47417-E674-4E3C-9BE1-4D096B2FDC1C}" presName="desTx" presStyleLbl="revTx" presStyleIdx="7" presStyleCnt="12">
        <dgm:presLayoutVars/>
      </dgm:prSet>
      <dgm:spPr/>
    </dgm:pt>
    <dgm:pt modelId="{1ADA7D35-DE83-4269-BE62-9B742CBDCAC3}" type="pres">
      <dgm:prSet presAssocID="{96E7398A-5B6F-44FB-ADD3-BFB7D3597548}" presName="sibTrans" presStyleCnt="0"/>
      <dgm:spPr/>
    </dgm:pt>
    <dgm:pt modelId="{195AA5E5-AE6E-4F02-9144-469A1FC8C384}" type="pres">
      <dgm:prSet presAssocID="{001C1809-384F-44FE-9673-1BB350EC5F02}" presName="compNode" presStyleCnt="0"/>
      <dgm:spPr/>
    </dgm:pt>
    <dgm:pt modelId="{4F6915A2-8603-4A06-A75D-6F95574C818E}" type="pres">
      <dgm:prSet presAssocID="{001C1809-384F-44FE-9673-1BB350EC5F02}" presName="bgRect" presStyleLbl="bgShp" presStyleIdx="4" presStyleCnt="6"/>
      <dgm:spPr/>
    </dgm:pt>
    <dgm:pt modelId="{30E1116F-3576-462D-8CFF-12E8C72F12BA}" type="pres">
      <dgm:prSet presAssocID="{001C1809-384F-44FE-9673-1BB350EC5F0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hower"/>
        </a:ext>
      </dgm:extLst>
    </dgm:pt>
    <dgm:pt modelId="{CA7084A3-B89C-462F-88AF-CAF18B64D639}" type="pres">
      <dgm:prSet presAssocID="{001C1809-384F-44FE-9673-1BB350EC5F02}" presName="spaceRect" presStyleCnt="0"/>
      <dgm:spPr/>
    </dgm:pt>
    <dgm:pt modelId="{7ECCFDDB-04D3-440C-B3CE-7C01F58A5283}" type="pres">
      <dgm:prSet presAssocID="{001C1809-384F-44FE-9673-1BB350EC5F02}" presName="parTx" presStyleLbl="revTx" presStyleIdx="8" presStyleCnt="12">
        <dgm:presLayoutVars>
          <dgm:chMax val="0"/>
          <dgm:chPref val="0"/>
        </dgm:presLayoutVars>
      </dgm:prSet>
      <dgm:spPr/>
    </dgm:pt>
    <dgm:pt modelId="{EDCFE9A5-ADB6-43AF-87F3-D6C6CB1C8F6B}" type="pres">
      <dgm:prSet presAssocID="{001C1809-384F-44FE-9673-1BB350EC5F02}" presName="desTx" presStyleLbl="revTx" presStyleIdx="9" presStyleCnt="12">
        <dgm:presLayoutVars/>
      </dgm:prSet>
      <dgm:spPr/>
    </dgm:pt>
    <dgm:pt modelId="{9593C619-1B2E-4501-A1C1-8FE915D69805}" type="pres">
      <dgm:prSet presAssocID="{ADF8D14A-587C-4CC4-9EA6-320DF2461CE2}" presName="sibTrans" presStyleCnt="0"/>
      <dgm:spPr/>
    </dgm:pt>
    <dgm:pt modelId="{149BF195-5742-42EC-BF78-F4B9F600B06B}" type="pres">
      <dgm:prSet presAssocID="{81C734FD-63CD-4BF4-A34F-8C20560F0E9D}" presName="compNode" presStyleCnt="0"/>
      <dgm:spPr/>
    </dgm:pt>
    <dgm:pt modelId="{DD332B38-DF0B-4D22-AAEB-A6CF83CAC90A}" type="pres">
      <dgm:prSet presAssocID="{81C734FD-63CD-4BF4-A34F-8C20560F0E9D}" presName="bgRect" presStyleLbl="bgShp" presStyleIdx="5" presStyleCnt="6"/>
      <dgm:spPr/>
    </dgm:pt>
    <dgm:pt modelId="{652A75AF-FA89-4B0E-A6AE-E5DC091372F3}" type="pres">
      <dgm:prSet presAssocID="{81C734FD-63CD-4BF4-A34F-8C20560F0E9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cooter"/>
        </a:ext>
      </dgm:extLst>
    </dgm:pt>
    <dgm:pt modelId="{802CC48D-0CA1-4341-B200-0FED099D5C04}" type="pres">
      <dgm:prSet presAssocID="{81C734FD-63CD-4BF4-A34F-8C20560F0E9D}" presName="spaceRect" presStyleCnt="0"/>
      <dgm:spPr/>
    </dgm:pt>
    <dgm:pt modelId="{3F7ED532-EA71-4A95-9E4C-AEFA67996F7F}" type="pres">
      <dgm:prSet presAssocID="{81C734FD-63CD-4BF4-A34F-8C20560F0E9D}" presName="parTx" presStyleLbl="revTx" presStyleIdx="10" presStyleCnt="12">
        <dgm:presLayoutVars>
          <dgm:chMax val="0"/>
          <dgm:chPref val="0"/>
        </dgm:presLayoutVars>
      </dgm:prSet>
      <dgm:spPr/>
    </dgm:pt>
    <dgm:pt modelId="{9172C521-5D2F-4B9E-9D81-750FD6549BF5}" type="pres">
      <dgm:prSet presAssocID="{81C734FD-63CD-4BF4-A34F-8C20560F0E9D}" presName="desTx" presStyleLbl="revTx" presStyleIdx="11" presStyleCnt="12">
        <dgm:presLayoutVars/>
      </dgm:prSet>
      <dgm:spPr/>
    </dgm:pt>
  </dgm:ptLst>
  <dgm:cxnLst>
    <dgm:cxn modelId="{A130940E-ADA6-4EED-82D7-256D3E593E62}" srcId="{CD417541-CA78-4F97-A0F1-B8C0D3E3F1B3}" destId="{52E47417-E674-4E3C-9BE1-4D096B2FDC1C}" srcOrd="3" destOrd="0" parTransId="{90CE077E-2B90-4074-9E48-8F4A61BE84D6}" sibTransId="{96E7398A-5B6F-44FB-ADD3-BFB7D3597548}"/>
    <dgm:cxn modelId="{BF2A0612-0C16-4FD7-9736-CCA97DD1EA8D}" srcId="{1B48C03E-1647-46A4-8B31-41DA60F29F69}" destId="{03E6FA44-4DBD-413C-988A-3A6C3ED8606B}" srcOrd="1" destOrd="0" parTransId="{3D8A63B6-8727-490D-8829-2A6B2AF19E2E}" sibTransId="{6ACA04DB-0A90-4A00-8D03-3FD4CA56A699}"/>
    <dgm:cxn modelId="{4491EA1A-CC32-4358-A8A3-DB957723D84F}" srcId="{CD417541-CA78-4F97-A0F1-B8C0D3E3F1B3}" destId="{B543CAA0-8061-4EBF-8119-8C443A4923B0}" srcOrd="2" destOrd="0" parTransId="{1D831A45-05D3-449B-B928-6D659F293125}" sibTransId="{418B84B5-37BF-4874-8A7C-D60A25371327}"/>
    <dgm:cxn modelId="{019B992D-71E1-4C0B-8A02-E9CD52FCEC48}" type="presOf" srcId="{E6015E53-D070-4459-90A2-2C831AA7C2BA}" destId="{BFD611D0-69A0-4E9F-AE20-1C0618EDAD2E}" srcOrd="0" destOrd="0" presId="urn:microsoft.com/office/officeart/2018/2/layout/IconVerticalSolidList"/>
    <dgm:cxn modelId="{C9904541-6693-44E1-99A2-291F90D817D5}" type="presOf" srcId="{52E47417-E674-4E3C-9BE1-4D096B2FDC1C}" destId="{F8B74144-3F7B-431F-9751-8D3CCC2F84FD}" srcOrd="0" destOrd="0" presId="urn:microsoft.com/office/officeart/2018/2/layout/IconVerticalSolidList"/>
    <dgm:cxn modelId="{5DDB8164-3EB7-4707-A090-BE88B20456E8}" srcId="{CD417541-CA78-4F97-A0F1-B8C0D3E3F1B3}" destId="{001C1809-384F-44FE-9673-1BB350EC5F02}" srcOrd="4" destOrd="0" parTransId="{6DBB39AC-5B1C-44A9-A755-B20359207557}" sibTransId="{ADF8D14A-587C-4CC4-9EA6-320DF2461CE2}"/>
    <dgm:cxn modelId="{D4019466-9C2B-455E-A115-5789CDC98DBC}" type="presOf" srcId="{4B11B78A-BB21-4369-A08D-44832B99B91C}" destId="{6156311F-E22F-461C-B726-6C021618A770}" srcOrd="0" destOrd="0" presId="urn:microsoft.com/office/officeart/2018/2/layout/IconVerticalSolidList"/>
    <dgm:cxn modelId="{83867647-13D0-4C67-828C-1412373370B8}" type="presOf" srcId="{610CDFEA-111E-42B9-BC80-807044CFB57F}" destId="{BA251CDA-4143-46BC-BAD5-55F63B1F7BE4}" srcOrd="0" destOrd="0" presId="urn:microsoft.com/office/officeart/2018/2/layout/IconVerticalSolidList"/>
    <dgm:cxn modelId="{70CE7D47-0E77-4B80-B30F-BE50CB79C174}" srcId="{81C734FD-63CD-4BF4-A34F-8C20560F0E9D}" destId="{87A34017-4EBA-4C39-AB42-F821879D57FE}" srcOrd="0" destOrd="0" parTransId="{E39BD43E-A8CE-4D8D-B0ED-ACB2FD4C2111}" sibTransId="{F7D33CBA-C18D-46DE-90B2-EE04FB81C018}"/>
    <dgm:cxn modelId="{72903A49-AC37-4010-A047-D202FBE72600}" type="presOf" srcId="{B543CAA0-8061-4EBF-8119-8C443A4923B0}" destId="{1746A19B-C29A-4727-AF25-041BBC3B856E}" srcOrd="0" destOrd="0" presId="urn:microsoft.com/office/officeart/2018/2/layout/IconVerticalSolidList"/>
    <dgm:cxn modelId="{1A659070-7D8E-4224-9F0E-DCEA14BC572F}" srcId="{610CDFEA-111E-42B9-BC80-807044CFB57F}" destId="{E6F83475-B53F-4927-8131-6A637A370827}" srcOrd="0" destOrd="0" parTransId="{6B7C64CA-58F0-4739-A2D1-E23687AC0B04}" sibTransId="{E7221497-ED46-4B1C-B6A6-AB97AA9C98F8}"/>
    <dgm:cxn modelId="{46F74A52-6F49-4A37-B213-BAB429DD6D4B}" srcId="{CD417541-CA78-4F97-A0F1-B8C0D3E3F1B3}" destId="{1B48C03E-1647-46A4-8B31-41DA60F29F69}" srcOrd="0" destOrd="0" parTransId="{5DD66F96-6A74-4B78-805F-2AD984CEFEE0}" sibTransId="{8EA8BE14-47B4-42DD-AA1E-9BF6058FE6C0}"/>
    <dgm:cxn modelId="{C1030A76-22DB-4DC3-93FA-7769E741AADE}" srcId="{52E47417-E674-4E3C-9BE1-4D096B2FDC1C}" destId="{E6015E53-D070-4459-90A2-2C831AA7C2BA}" srcOrd="0" destOrd="0" parTransId="{242EB578-12A3-49C4-B3BE-767867844166}" sibTransId="{CA117BC4-CDB3-4FE4-8777-AF6E5159DF4B}"/>
    <dgm:cxn modelId="{74DBB377-D761-4F3F-8EEE-1320FF5D8421}" type="presOf" srcId="{001C1809-384F-44FE-9673-1BB350EC5F02}" destId="{7ECCFDDB-04D3-440C-B3CE-7C01F58A5283}" srcOrd="0" destOrd="0" presId="urn:microsoft.com/office/officeart/2018/2/layout/IconVerticalSolidList"/>
    <dgm:cxn modelId="{79921D87-505E-48F5-8E3D-98C83308A514}" srcId="{1B48C03E-1647-46A4-8B31-41DA60F29F69}" destId="{4B11B78A-BB21-4369-A08D-44832B99B91C}" srcOrd="0" destOrd="0" parTransId="{303CA589-674B-4488-B74A-29D3080468C5}" sibTransId="{2A4BA359-B8F5-4CAD-A5E8-FB5DB4E61600}"/>
    <dgm:cxn modelId="{AE3CAC8B-FF51-45A1-8A1B-4C392186098D}" type="presOf" srcId="{87A34017-4EBA-4C39-AB42-F821879D57FE}" destId="{9172C521-5D2F-4B9E-9D81-750FD6549BF5}" srcOrd="0" destOrd="0" presId="urn:microsoft.com/office/officeart/2018/2/layout/IconVerticalSolidList"/>
    <dgm:cxn modelId="{07ADB095-BFB1-4082-9C52-66901030662B}" type="presOf" srcId="{03E6FA44-4DBD-413C-988A-3A6C3ED8606B}" destId="{6156311F-E22F-461C-B726-6C021618A770}" srcOrd="0" destOrd="1" presId="urn:microsoft.com/office/officeart/2018/2/layout/IconVerticalSolidList"/>
    <dgm:cxn modelId="{F5E3729E-FCD0-4686-8E90-87508EB13D2D}" type="presOf" srcId="{4977C80A-E148-449F-B6BE-BDEA8554D14B}" destId="{413F9917-B141-4D48-AB37-DAA312968587}" srcOrd="0" destOrd="0" presId="urn:microsoft.com/office/officeart/2018/2/layout/IconVerticalSolidList"/>
    <dgm:cxn modelId="{D86A46B0-2941-419D-9362-BC96E71BEB65}" type="presOf" srcId="{81C734FD-63CD-4BF4-A34F-8C20560F0E9D}" destId="{3F7ED532-EA71-4A95-9E4C-AEFA67996F7F}" srcOrd="0" destOrd="0" presId="urn:microsoft.com/office/officeart/2018/2/layout/IconVerticalSolidList"/>
    <dgm:cxn modelId="{09BECBB1-6628-478D-B78A-EDF4225A722E}" srcId="{001C1809-384F-44FE-9673-1BB350EC5F02}" destId="{9216B8B6-6169-48C3-A211-C1B0DC5CF4D9}" srcOrd="0" destOrd="0" parTransId="{2BD98B83-FF3A-4367-BBF0-7766007A6219}" sibTransId="{E1611956-15C1-4801-BCFD-10097CA21DEF}"/>
    <dgm:cxn modelId="{DF1C93B6-0B53-48BF-9B84-F3075F4A038D}" type="presOf" srcId="{E6F83475-B53F-4927-8131-6A637A370827}" destId="{7314DB61-70E5-4AD1-886C-4081D8656B4D}" srcOrd="0" destOrd="0" presId="urn:microsoft.com/office/officeart/2018/2/layout/IconVerticalSolidList"/>
    <dgm:cxn modelId="{ED22C7B8-FCE3-4980-BBEA-ED4230F00858}" type="presOf" srcId="{CD417541-CA78-4F97-A0F1-B8C0D3E3F1B3}" destId="{008486FE-26D2-4F7B-9634-B9908F84D0B8}" srcOrd="0" destOrd="0" presId="urn:microsoft.com/office/officeart/2018/2/layout/IconVerticalSolidList"/>
    <dgm:cxn modelId="{DEC4B0C0-999B-4A83-86C3-F71C830D3B34}" srcId="{B543CAA0-8061-4EBF-8119-8C443A4923B0}" destId="{4977C80A-E148-449F-B6BE-BDEA8554D14B}" srcOrd="0" destOrd="0" parTransId="{4236501F-9BF2-49AF-BA28-E5C1CA213931}" sibTransId="{28565096-A988-409C-83F5-71B8F0BBC111}"/>
    <dgm:cxn modelId="{C7EE90C7-96BF-479F-9D92-53BD5D9ACC44}" type="presOf" srcId="{9216B8B6-6169-48C3-A211-C1B0DC5CF4D9}" destId="{EDCFE9A5-ADB6-43AF-87F3-D6C6CB1C8F6B}" srcOrd="0" destOrd="0" presId="urn:microsoft.com/office/officeart/2018/2/layout/IconVerticalSolidList"/>
    <dgm:cxn modelId="{0A76A9CC-FCB9-4102-8CBA-A5F4EEF037FB}" srcId="{CD417541-CA78-4F97-A0F1-B8C0D3E3F1B3}" destId="{81C734FD-63CD-4BF4-A34F-8C20560F0E9D}" srcOrd="5" destOrd="0" parTransId="{A3138A6E-F04A-43F7-AE0A-F2414AACA916}" sibTransId="{C1685063-D4C5-4118-87B7-C15BAD50E441}"/>
    <dgm:cxn modelId="{81515ED8-2386-45DF-B40B-578C321E7D5C}" type="presOf" srcId="{1B48C03E-1647-46A4-8B31-41DA60F29F69}" destId="{E1DBD996-731D-4D7D-9284-D4366C617B30}" srcOrd="0" destOrd="0" presId="urn:microsoft.com/office/officeart/2018/2/layout/IconVerticalSolidList"/>
    <dgm:cxn modelId="{66BDE5F5-BE7A-462E-BA77-24731E23F2A8}" srcId="{CD417541-CA78-4F97-A0F1-B8C0D3E3F1B3}" destId="{610CDFEA-111E-42B9-BC80-807044CFB57F}" srcOrd="1" destOrd="0" parTransId="{C53E1951-521E-464F-8FBE-BD691D88BCDE}" sibTransId="{BCB27774-80C2-4D31-9EF1-054EAF30D5AF}"/>
    <dgm:cxn modelId="{77ACC6B4-50A1-428C-8F38-17642A0CE151}" type="presParOf" srcId="{008486FE-26D2-4F7B-9634-B9908F84D0B8}" destId="{D013FC0C-66E9-4291-8E16-DD4F277F5370}" srcOrd="0" destOrd="0" presId="urn:microsoft.com/office/officeart/2018/2/layout/IconVerticalSolidList"/>
    <dgm:cxn modelId="{B3101DD9-8905-47B7-9FD2-92C927FB0FB2}" type="presParOf" srcId="{D013FC0C-66E9-4291-8E16-DD4F277F5370}" destId="{A7A95ADD-698C-4FCF-90C4-14CC05F84EFC}" srcOrd="0" destOrd="0" presId="urn:microsoft.com/office/officeart/2018/2/layout/IconVerticalSolidList"/>
    <dgm:cxn modelId="{F32E8B20-3DEB-4688-A788-DC7D97820818}" type="presParOf" srcId="{D013FC0C-66E9-4291-8E16-DD4F277F5370}" destId="{CEC5A78E-72AC-4E9C-8F91-5459193C5DAC}" srcOrd="1" destOrd="0" presId="urn:microsoft.com/office/officeart/2018/2/layout/IconVerticalSolidList"/>
    <dgm:cxn modelId="{38FBB06B-BE0F-45C5-BBF6-385151B65886}" type="presParOf" srcId="{D013FC0C-66E9-4291-8E16-DD4F277F5370}" destId="{BA9DE728-2B21-4FBD-932D-B57C07ADA0B3}" srcOrd="2" destOrd="0" presId="urn:microsoft.com/office/officeart/2018/2/layout/IconVerticalSolidList"/>
    <dgm:cxn modelId="{371F28D8-61CD-4B97-8A51-8DC58F10CFBC}" type="presParOf" srcId="{D013FC0C-66E9-4291-8E16-DD4F277F5370}" destId="{E1DBD996-731D-4D7D-9284-D4366C617B30}" srcOrd="3" destOrd="0" presId="urn:microsoft.com/office/officeart/2018/2/layout/IconVerticalSolidList"/>
    <dgm:cxn modelId="{A9FFF302-2715-401B-BA21-E584FE07918F}" type="presParOf" srcId="{D013FC0C-66E9-4291-8E16-DD4F277F5370}" destId="{6156311F-E22F-461C-B726-6C021618A770}" srcOrd="4" destOrd="0" presId="urn:microsoft.com/office/officeart/2018/2/layout/IconVerticalSolidList"/>
    <dgm:cxn modelId="{8EE1EC45-97B4-400E-B19A-5ACD699AD67C}" type="presParOf" srcId="{008486FE-26D2-4F7B-9634-B9908F84D0B8}" destId="{FE6ADB0E-2B73-4D19-BD86-F32D8616F36A}" srcOrd="1" destOrd="0" presId="urn:microsoft.com/office/officeart/2018/2/layout/IconVerticalSolidList"/>
    <dgm:cxn modelId="{5A4CAEAB-94EF-4EAB-AC00-D4BA6DC539CE}" type="presParOf" srcId="{008486FE-26D2-4F7B-9634-B9908F84D0B8}" destId="{140B944D-2E1C-4445-9889-ED4A38CA3883}" srcOrd="2" destOrd="0" presId="urn:microsoft.com/office/officeart/2018/2/layout/IconVerticalSolidList"/>
    <dgm:cxn modelId="{94B30F74-34DF-4E87-90C6-049624D94457}" type="presParOf" srcId="{140B944D-2E1C-4445-9889-ED4A38CA3883}" destId="{A7E05775-7560-431D-BB3B-395EAC7F9A98}" srcOrd="0" destOrd="0" presId="urn:microsoft.com/office/officeart/2018/2/layout/IconVerticalSolidList"/>
    <dgm:cxn modelId="{BAC8839E-7210-493E-85C5-B3B1E7D90DE3}" type="presParOf" srcId="{140B944D-2E1C-4445-9889-ED4A38CA3883}" destId="{9D5A3FC1-4928-437A-AD26-6D0E66005188}" srcOrd="1" destOrd="0" presId="urn:microsoft.com/office/officeart/2018/2/layout/IconVerticalSolidList"/>
    <dgm:cxn modelId="{E72B3CA5-A35A-40D3-B39A-E9305E0EE1B1}" type="presParOf" srcId="{140B944D-2E1C-4445-9889-ED4A38CA3883}" destId="{9920DFBF-6561-482E-92DA-735BEE7BF86E}" srcOrd="2" destOrd="0" presId="urn:microsoft.com/office/officeart/2018/2/layout/IconVerticalSolidList"/>
    <dgm:cxn modelId="{C2CD6EE7-8B67-47DB-A064-24621F9E25DD}" type="presParOf" srcId="{140B944D-2E1C-4445-9889-ED4A38CA3883}" destId="{BA251CDA-4143-46BC-BAD5-55F63B1F7BE4}" srcOrd="3" destOrd="0" presId="urn:microsoft.com/office/officeart/2018/2/layout/IconVerticalSolidList"/>
    <dgm:cxn modelId="{1D3DC790-49EB-4CEC-B0F0-ECE4C8F995EF}" type="presParOf" srcId="{140B944D-2E1C-4445-9889-ED4A38CA3883}" destId="{7314DB61-70E5-4AD1-886C-4081D8656B4D}" srcOrd="4" destOrd="0" presId="urn:microsoft.com/office/officeart/2018/2/layout/IconVerticalSolidList"/>
    <dgm:cxn modelId="{1A90DEEB-8EE4-418F-BB7A-90EC2CF82F6E}" type="presParOf" srcId="{008486FE-26D2-4F7B-9634-B9908F84D0B8}" destId="{CA7C5DBF-913C-47B1-B6DF-15E7BB510910}" srcOrd="3" destOrd="0" presId="urn:microsoft.com/office/officeart/2018/2/layout/IconVerticalSolidList"/>
    <dgm:cxn modelId="{DDF32477-2F0F-47A7-B082-408F512EEAD6}" type="presParOf" srcId="{008486FE-26D2-4F7B-9634-B9908F84D0B8}" destId="{7121EA36-1D5E-43C9-BB5E-9C69CF1ECF8E}" srcOrd="4" destOrd="0" presId="urn:microsoft.com/office/officeart/2018/2/layout/IconVerticalSolidList"/>
    <dgm:cxn modelId="{EE94BAA5-3DD3-4418-B817-C19A8E88D78E}" type="presParOf" srcId="{7121EA36-1D5E-43C9-BB5E-9C69CF1ECF8E}" destId="{F22C4E79-085B-4A78-B8BD-3EC41A092802}" srcOrd="0" destOrd="0" presId="urn:microsoft.com/office/officeart/2018/2/layout/IconVerticalSolidList"/>
    <dgm:cxn modelId="{E5C07066-9A51-4643-B2EC-9E17AAEEC85F}" type="presParOf" srcId="{7121EA36-1D5E-43C9-BB5E-9C69CF1ECF8E}" destId="{08139AB3-7D72-4CD1-98D0-04792A72873A}" srcOrd="1" destOrd="0" presId="urn:microsoft.com/office/officeart/2018/2/layout/IconVerticalSolidList"/>
    <dgm:cxn modelId="{4BF0D2EB-F283-4301-8C25-F91C3E0FF9DF}" type="presParOf" srcId="{7121EA36-1D5E-43C9-BB5E-9C69CF1ECF8E}" destId="{1D99E23A-A958-4497-B60C-7BAA648788D5}" srcOrd="2" destOrd="0" presId="urn:microsoft.com/office/officeart/2018/2/layout/IconVerticalSolidList"/>
    <dgm:cxn modelId="{8A1FDC4C-FB64-4534-967B-F0F353BF06F8}" type="presParOf" srcId="{7121EA36-1D5E-43C9-BB5E-9C69CF1ECF8E}" destId="{1746A19B-C29A-4727-AF25-041BBC3B856E}" srcOrd="3" destOrd="0" presId="urn:microsoft.com/office/officeart/2018/2/layout/IconVerticalSolidList"/>
    <dgm:cxn modelId="{2DA4A13D-4E9A-46BF-994A-CCA1A13D6325}" type="presParOf" srcId="{7121EA36-1D5E-43C9-BB5E-9C69CF1ECF8E}" destId="{413F9917-B141-4D48-AB37-DAA312968587}" srcOrd="4" destOrd="0" presId="urn:microsoft.com/office/officeart/2018/2/layout/IconVerticalSolidList"/>
    <dgm:cxn modelId="{3A0A0E61-6CA2-44CE-972A-A1CF96C13529}" type="presParOf" srcId="{008486FE-26D2-4F7B-9634-B9908F84D0B8}" destId="{A60C69B7-23CB-4EA4-84E9-E118B8DCB11C}" srcOrd="5" destOrd="0" presId="urn:microsoft.com/office/officeart/2018/2/layout/IconVerticalSolidList"/>
    <dgm:cxn modelId="{EAEBD090-E7BD-4D0B-B643-0AC817F30BE2}" type="presParOf" srcId="{008486FE-26D2-4F7B-9634-B9908F84D0B8}" destId="{CE3720A1-C40E-40B5-9E41-82EE3AFB7CB5}" srcOrd="6" destOrd="0" presId="urn:microsoft.com/office/officeart/2018/2/layout/IconVerticalSolidList"/>
    <dgm:cxn modelId="{300E637A-A439-4E29-A709-6CA8619B61B7}" type="presParOf" srcId="{CE3720A1-C40E-40B5-9E41-82EE3AFB7CB5}" destId="{0C0FA3CC-1B0B-4A1E-AD65-7267B4434368}" srcOrd="0" destOrd="0" presId="urn:microsoft.com/office/officeart/2018/2/layout/IconVerticalSolidList"/>
    <dgm:cxn modelId="{5974C246-59E6-4570-8E48-61E1C4921F32}" type="presParOf" srcId="{CE3720A1-C40E-40B5-9E41-82EE3AFB7CB5}" destId="{CC8B5B61-8109-46DD-97DB-77C9F739C0FF}" srcOrd="1" destOrd="0" presId="urn:microsoft.com/office/officeart/2018/2/layout/IconVerticalSolidList"/>
    <dgm:cxn modelId="{0A6AD59A-EA9D-4A5A-A0DC-38EECCC89D7A}" type="presParOf" srcId="{CE3720A1-C40E-40B5-9E41-82EE3AFB7CB5}" destId="{C6726F04-70BD-4981-9841-A85D6FFD793B}" srcOrd="2" destOrd="0" presId="urn:microsoft.com/office/officeart/2018/2/layout/IconVerticalSolidList"/>
    <dgm:cxn modelId="{8C954942-7C95-4331-8D91-19CB0BE941F4}" type="presParOf" srcId="{CE3720A1-C40E-40B5-9E41-82EE3AFB7CB5}" destId="{F8B74144-3F7B-431F-9751-8D3CCC2F84FD}" srcOrd="3" destOrd="0" presId="urn:microsoft.com/office/officeart/2018/2/layout/IconVerticalSolidList"/>
    <dgm:cxn modelId="{BCB359BD-2E26-42AD-8FFE-FDEE9D4DB48A}" type="presParOf" srcId="{CE3720A1-C40E-40B5-9E41-82EE3AFB7CB5}" destId="{BFD611D0-69A0-4E9F-AE20-1C0618EDAD2E}" srcOrd="4" destOrd="0" presId="urn:microsoft.com/office/officeart/2018/2/layout/IconVerticalSolidList"/>
    <dgm:cxn modelId="{391BDB90-26AF-4D45-8573-D107969D4C79}" type="presParOf" srcId="{008486FE-26D2-4F7B-9634-B9908F84D0B8}" destId="{1ADA7D35-DE83-4269-BE62-9B742CBDCAC3}" srcOrd="7" destOrd="0" presId="urn:microsoft.com/office/officeart/2018/2/layout/IconVerticalSolidList"/>
    <dgm:cxn modelId="{B44461B9-CD0D-4F8C-AC60-E4C965E7F8B3}" type="presParOf" srcId="{008486FE-26D2-4F7B-9634-B9908F84D0B8}" destId="{195AA5E5-AE6E-4F02-9144-469A1FC8C384}" srcOrd="8" destOrd="0" presId="urn:microsoft.com/office/officeart/2018/2/layout/IconVerticalSolidList"/>
    <dgm:cxn modelId="{616A049E-B856-4898-922C-F961D22F94AD}" type="presParOf" srcId="{195AA5E5-AE6E-4F02-9144-469A1FC8C384}" destId="{4F6915A2-8603-4A06-A75D-6F95574C818E}" srcOrd="0" destOrd="0" presId="urn:microsoft.com/office/officeart/2018/2/layout/IconVerticalSolidList"/>
    <dgm:cxn modelId="{F5F923EE-D960-42CE-A0A3-8E98C6D3739C}" type="presParOf" srcId="{195AA5E5-AE6E-4F02-9144-469A1FC8C384}" destId="{30E1116F-3576-462D-8CFF-12E8C72F12BA}" srcOrd="1" destOrd="0" presId="urn:microsoft.com/office/officeart/2018/2/layout/IconVerticalSolidList"/>
    <dgm:cxn modelId="{FC6D6388-23DE-4EE2-89FB-F7E8C1212F60}" type="presParOf" srcId="{195AA5E5-AE6E-4F02-9144-469A1FC8C384}" destId="{CA7084A3-B89C-462F-88AF-CAF18B64D639}" srcOrd="2" destOrd="0" presId="urn:microsoft.com/office/officeart/2018/2/layout/IconVerticalSolidList"/>
    <dgm:cxn modelId="{050FCCB2-48DA-4AD9-921B-88FDB657D2F4}" type="presParOf" srcId="{195AA5E5-AE6E-4F02-9144-469A1FC8C384}" destId="{7ECCFDDB-04D3-440C-B3CE-7C01F58A5283}" srcOrd="3" destOrd="0" presId="urn:microsoft.com/office/officeart/2018/2/layout/IconVerticalSolidList"/>
    <dgm:cxn modelId="{F5782D08-B17E-40A9-B8CE-41037AA9369A}" type="presParOf" srcId="{195AA5E5-AE6E-4F02-9144-469A1FC8C384}" destId="{EDCFE9A5-ADB6-43AF-87F3-D6C6CB1C8F6B}" srcOrd="4" destOrd="0" presId="urn:microsoft.com/office/officeart/2018/2/layout/IconVerticalSolidList"/>
    <dgm:cxn modelId="{E690C314-D853-4EDC-BB71-507F99674226}" type="presParOf" srcId="{008486FE-26D2-4F7B-9634-B9908F84D0B8}" destId="{9593C619-1B2E-4501-A1C1-8FE915D69805}" srcOrd="9" destOrd="0" presId="urn:microsoft.com/office/officeart/2018/2/layout/IconVerticalSolidList"/>
    <dgm:cxn modelId="{CA3C4EE2-ECE5-4C86-BF2D-6CD0149CD19B}" type="presParOf" srcId="{008486FE-26D2-4F7B-9634-B9908F84D0B8}" destId="{149BF195-5742-42EC-BF78-F4B9F600B06B}" srcOrd="10" destOrd="0" presId="urn:microsoft.com/office/officeart/2018/2/layout/IconVerticalSolidList"/>
    <dgm:cxn modelId="{24A56300-F7CF-4A0F-B41F-66A18A4F0045}" type="presParOf" srcId="{149BF195-5742-42EC-BF78-F4B9F600B06B}" destId="{DD332B38-DF0B-4D22-AAEB-A6CF83CAC90A}" srcOrd="0" destOrd="0" presId="urn:microsoft.com/office/officeart/2018/2/layout/IconVerticalSolidList"/>
    <dgm:cxn modelId="{4EEC79B7-9DC7-4BED-945F-61BBB466B31D}" type="presParOf" srcId="{149BF195-5742-42EC-BF78-F4B9F600B06B}" destId="{652A75AF-FA89-4B0E-A6AE-E5DC091372F3}" srcOrd="1" destOrd="0" presId="urn:microsoft.com/office/officeart/2018/2/layout/IconVerticalSolidList"/>
    <dgm:cxn modelId="{0D88CC50-CB21-4432-B454-4B03009CCC0F}" type="presParOf" srcId="{149BF195-5742-42EC-BF78-F4B9F600B06B}" destId="{802CC48D-0CA1-4341-B200-0FED099D5C04}" srcOrd="2" destOrd="0" presId="urn:microsoft.com/office/officeart/2018/2/layout/IconVerticalSolidList"/>
    <dgm:cxn modelId="{D7DD084A-B111-48B5-84A0-83DA99C82374}" type="presParOf" srcId="{149BF195-5742-42EC-BF78-F4B9F600B06B}" destId="{3F7ED532-EA71-4A95-9E4C-AEFA67996F7F}" srcOrd="3" destOrd="0" presId="urn:microsoft.com/office/officeart/2018/2/layout/IconVerticalSolidList"/>
    <dgm:cxn modelId="{AC8367A5-7FA8-4965-869A-C43DA0333346}" type="presParOf" srcId="{149BF195-5742-42EC-BF78-F4B9F600B06B}" destId="{9172C521-5D2F-4B9E-9D81-750FD6549BF5}"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4B4319-67FA-41B6-AADD-844C0025D8B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6A17762-57FD-41CB-B8CF-9AA2ADF2FE90}">
      <dgm:prSet custT="1"/>
      <dgm:spPr>
        <a:solidFill>
          <a:schemeClr val="bg2">
            <a:lumMod val="75000"/>
          </a:schemeClr>
        </a:solidFill>
      </dgm:spPr>
      <dgm:t>
        <a:bodyPr/>
        <a:lstStyle/>
        <a:p>
          <a:r>
            <a:rPr lang="en-US" sz="3600" dirty="0"/>
            <a:t>11 Full Time Staff</a:t>
          </a:r>
        </a:p>
      </dgm:t>
    </dgm:pt>
    <dgm:pt modelId="{C9AE4083-9CCB-42EC-9A29-54F9C7D7451E}" type="parTrans" cxnId="{840F3666-4680-4A1C-9C28-AF8611C4898B}">
      <dgm:prSet/>
      <dgm:spPr/>
      <dgm:t>
        <a:bodyPr/>
        <a:lstStyle/>
        <a:p>
          <a:endParaRPr lang="en-US" sz="2000"/>
        </a:p>
      </dgm:t>
    </dgm:pt>
    <dgm:pt modelId="{537377B6-2A70-4339-9D05-CE158343F0AE}" type="sibTrans" cxnId="{840F3666-4680-4A1C-9C28-AF8611C4898B}">
      <dgm:prSet/>
      <dgm:spPr/>
      <dgm:t>
        <a:bodyPr/>
        <a:lstStyle/>
        <a:p>
          <a:endParaRPr lang="en-US" sz="2000"/>
        </a:p>
      </dgm:t>
    </dgm:pt>
    <dgm:pt modelId="{11D3D0D7-D56C-4C9E-82A0-E0CBBF9A77B0}">
      <dgm:prSet custT="1"/>
      <dgm:spPr/>
      <dgm:t>
        <a:bodyPr/>
        <a:lstStyle/>
        <a:p>
          <a:r>
            <a:rPr lang="en-US" sz="1400"/>
            <a:t>City Manager</a:t>
          </a:r>
        </a:p>
      </dgm:t>
    </dgm:pt>
    <dgm:pt modelId="{0A92583D-49F9-4CD0-82AD-4F9801F240B6}" type="parTrans" cxnId="{C24F1C5A-DCFD-48F1-A6B6-0ECAFE619E7D}">
      <dgm:prSet/>
      <dgm:spPr/>
      <dgm:t>
        <a:bodyPr/>
        <a:lstStyle/>
        <a:p>
          <a:endParaRPr lang="en-US" sz="2000"/>
        </a:p>
      </dgm:t>
    </dgm:pt>
    <dgm:pt modelId="{F20FF1DB-3AAA-4559-B598-7627EE25C952}" type="sibTrans" cxnId="{C24F1C5A-DCFD-48F1-A6B6-0ECAFE619E7D}">
      <dgm:prSet/>
      <dgm:spPr/>
      <dgm:t>
        <a:bodyPr/>
        <a:lstStyle/>
        <a:p>
          <a:endParaRPr lang="en-US" sz="2000"/>
        </a:p>
      </dgm:t>
    </dgm:pt>
    <dgm:pt modelId="{F5F00DBF-D4CB-4386-B960-33CBBEFAE52F}">
      <dgm:prSet custT="1"/>
      <dgm:spPr/>
      <dgm:t>
        <a:bodyPr/>
        <a:lstStyle/>
        <a:p>
          <a:r>
            <a:rPr lang="en-US" sz="1400" dirty="0"/>
            <a:t>City Treasurer</a:t>
          </a:r>
        </a:p>
      </dgm:t>
    </dgm:pt>
    <dgm:pt modelId="{14313DFB-5B8A-4651-A96E-4A0B1A9D111B}" type="parTrans" cxnId="{695740F7-5E9E-4CC0-8C22-4775177DF6F0}">
      <dgm:prSet/>
      <dgm:spPr/>
      <dgm:t>
        <a:bodyPr/>
        <a:lstStyle/>
        <a:p>
          <a:endParaRPr lang="en-US" sz="2000"/>
        </a:p>
      </dgm:t>
    </dgm:pt>
    <dgm:pt modelId="{6B4EB113-D99A-4D97-9CFF-75E5C7FC4A57}" type="sibTrans" cxnId="{695740F7-5E9E-4CC0-8C22-4775177DF6F0}">
      <dgm:prSet/>
      <dgm:spPr/>
      <dgm:t>
        <a:bodyPr/>
        <a:lstStyle/>
        <a:p>
          <a:endParaRPr lang="en-US" sz="2000"/>
        </a:p>
      </dgm:t>
    </dgm:pt>
    <dgm:pt modelId="{B1860EEB-79F8-471F-B4FF-17596F996154}">
      <dgm:prSet custT="1"/>
      <dgm:spPr/>
      <dgm:t>
        <a:bodyPr/>
        <a:lstStyle/>
        <a:p>
          <a:r>
            <a:rPr lang="en-US" sz="1400"/>
            <a:t>City Clerk</a:t>
          </a:r>
        </a:p>
      </dgm:t>
    </dgm:pt>
    <dgm:pt modelId="{2859BCF1-3993-4D0C-8EE6-1F63FA4DEE39}" type="parTrans" cxnId="{44C38FBC-086D-41A0-912F-688E63342973}">
      <dgm:prSet/>
      <dgm:spPr/>
      <dgm:t>
        <a:bodyPr/>
        <a:lstStyle/>
        <a:p>
          <a:endParaRPr lang="en-US" sz="2000"/>
        </a:p>
      </dgm:t>
    </dgm:pt>
    <dgm:pt modelId="{6CBF300A-E58C-4967-944E-E69C56E0DED0}" type="sibTrans" cxnId="{44C38FBC-086D-41A0-912F-688E63342973}">
      <dgm:prSet/>
      <dgm:spPr/>
      <dgm:t>
        <a:bodyPr/>
        <a:lstStyle/>
        <a:p>
          <a:endParaRPr lang="en-US" sz="2000"/>
        </a:p>
      </dgm:t>
    </dgm:pt>
    <dgm:pt modelId="{7C536309-EEBA-4C52-AA6C-477CEB677D34}">
      <dgm:prSet custT="1"/>
      <dgm:spPr/>
      <dgm:t>
        <a:bodyPr/>
        <a:lstStyle/>
        <a:p>
          <a:r>
            <a:rPr lang="en-US" sz="1400" dirty="0"/>
            <a:t>Director of Planning and Zoning</a:t>
          </a:r>
        </a:p>
      </dgm:t>
    </dgm:pt>
    <dgm:pt modelId="{11066178-9362-4879-B2E8-3E53A7961337}" type="parTrans" cxnId="{A50EB8ED-20CE-4EAA-9ACA-547790A9661D}">
      <dgm:prSet/>
      <dgm:spPr/>
      <dgm:t>
        <a:bodyPr/>
        <a:lstStyle/>
        <a:p>
          <a:endParaRPr lang="en-US" sz="2000"/>
        </a:p>
      </dgm:t>
    </dgm:pt>
    <dgm:pt modelId="{0B36FA8F-6743-4A6A-91C0-8E502F521ED8}" type="sibTrans" cxnId="{A50EB8ED-20CE-4EAA-9ACA-547790A9661D}">
      <dgm:prSet/>
      <dgm:spPr/>
      <dgm:t>
        <a:bodyPr/>
        <a:lstStyle/>
        <a:p>
          <a:endParaRPr lang="en-US" sz="2000"/>
        </a:p>
      </dgm:t>
    </dgm:pt>
    <dgm:pt modelId="{417744E3-1292-4689-8D37-890BED1407F6}">
      <dgm:prSet custT="1"/>
      <dgm:spPr/>
      <dgm:t>
        <a:bodyPr/>
        <a:lstStyle/>
        <a:p>
          <a:r>
            <a:rPr lang="en-US" sz="1400"/>
            <a:t>Department of Public Works Superintendent </a:t>
          </a:r>
        </a:p>
      </dgm:t>
    </dgm:pt>
    <dgm:pt modelId="{CDEF2794-CB02-4772-AFD8-250E67390712}" type="parTrans" cxnId="{02815FC3-3C4A-4722-B8C9-FF00DCAFFB34}">
      <dgm:prSet/>
      <dgm:spPr/>
      <dgm:t>
        <a:bodyPr/>
        <a:lstStyle/>
        <a:p>
          <a:endParaRPr lang="en-US" sz="2000"/>
        </a:p>
      </dgm:t>
    </dgm:pt>
    <dgm:pt modelId="{92292D6F-DF15-400D-848F-C0B5B7406FDE}" type="sibTrans" cxnId="{02815FC3-3C4A-4722-B8C9-FF00DCAFFB34}">
      <dgm:prSet/>
      <dgm:spPr/>
      <dgm:t>
        <a:bodyPr/>
        <a:lstStyle/>
        <a:p>
          <a:endParaRPr lang="en-US" sz="2000"/>
        </a:p>
      </dgm:t>
    </dgm:pt>
    <dgm:pt modelId="{B0E94A68-CBE6-46FC-B3ED-6E7D197372C3}">
      <dgm:prSet custT="1"/>
      <dgm:spPr/>
      <dgm:t>
        <a:bodyPr/>
        <a:lstStyle/>
        <a:p>
          <a:r>
            <a:rPr lang="en-US" sz="1400"/>
            <a:t>Assistant DPW Supervisor</a:t>
          </a:r>
        </a:p>
      </dgm:t>
    </dgm:pt>
    <dgm:pt modelId="{2205C602-49A0-4D94-98D5-4DE1F7E312A9}" type="parTrans" cxnId="{7AF336D1-31DD-4D80-9F5F-437E677C8982}">
      <dgm:prSet/>
      <dgm:spPr/>
      <dgm:t>
        <a:bodyPr/>
        <a:lstStyle/>
        <a:p>
          <a:endParaRPr lang="en-US" sz="2000"/>
        </a:p>
      </dgm:t>
    </dgm:pt>
    <dgm:pt modelId="{445F7155-2143-43AB-8B6B-625F73BBB7A2}" type="sibTrans" cxnId="{7AF336D1-31DD-4D80-9F5F-437E677C8982}">
      <dgm:prSet/>
      <dgm:spPr/>
      <dgm:t>
        <a:bodyPr/>
        <a:lstStyle/>
        <a:p>
          <a:endParaRPr lang="en-US" sz="2000"/>
        </a:p>
      </dgm:t>
    </dgm:pt>
    <dgm:pt modelId="{F0DCE899-9228-4E95-9FD2-90927656864B}">
      <dgm:prSet custT="1"/>
      <dgm:spPr/>
      <dgm:t>
        <a:bodyPr/>
        <a:lstStyle/>
        <a:p>
          <a:r>
            <a:rPr lang="en-US" sz="1400"/>
            <a:t>Deputy City Clerk/DPW Administrative Assistant</a:t>
          </a:r>
        </a:p>
      </dgm:t>
    </dgm:pt>
    <dgm:pt modelId="{D630B774-2ADA-4FE1-BA91-CB8DA064CFBD}" type="parTrans" cxnId="{E3513CA5-4780-4263-883A-09C9088F9782}">
      <dgm:prSet/>
      <dgm:spPr/>
      <dgm:t>
        <a:bodyPr/>
        <a:lstStyle/>
        <a:p>
          <a:endParaRPr lang="en-US" sz="2000"/>
        </a:p>
      </dgm:t>
    </dgm:pt>
    <dgm:pt modelId="{4EB3692D-384E-4DBC-90C9-3B391DDF688B}" type="sibTrans" cxnId="{E3513CA5-4780-4263-883A-09C9088F9782}">
      <dgm:prSet/>
      <dgm:spPr/>
      <dgm:t>
        <a:bodyPr/>
        <a:lstStyle/>
        <a:p>
          <a:endParaRPr lang="en-US" sz="2000"/>
        </a:p>
      </dgm:t>
    </dgm:pt>
    <dgm:pt modelId="{B8883281-7C62-40D7-B927-9E6818A0C016}">
      <dgm:prSet custT="1"/>
      <dgm:spPr/>
      <dgm:t>
        <a:bodyPr/>
        <a:lstStyle/>
        <a:p>
          <a:r>
            <a:rPr lang="en-US" sz="1400" dirty="0"/>
            <a:t>DPW Maintenance Workers</a:t>
          </a:r>
        </a:p>
      </dgm:t>
    </dgm:pt>
    <dgm:pt modelId="{97923D08-B537-484C-9573-14FEE213A06B}" type="parTrans" cxnId="{17AE9094-DC85-4D47-9F88-91E58478D2F4}">
      <dgm:prSet/>
      <dgm:spPr/>
      <dgm:t>
        <a:bodyPr/>
        <a:lstStyle/>
        <a:p>
          <a:endParaRPr lang="en-US" sz="2000"/>
        </a:p>
      </dgm:t>
    </dgm:pt>
    <dgm:pt modelId="{73CCD216-0224-47D6-A44F-9BD22AE4E7AC}" type="sibTrans" cxnId="{17AE9094-DC85-4D47-9F88-91E58478D2F4}">
      <dgm:prSet/>
      <dgm:spPr/>
      <dgm:t>
        <a:bodyPr/>
        <a:lstStyle/>
        <a:p>
          <a:endParaRPr lang="en-US" sz="2000"/>
        </a:p>
      </dgm:t>
    </dgm:pt>
    <dgm:pt modelId="{444B91AA-4C45-4D8C-8831-184DA4524BBB}">
      <dgm:prSet custT="1"/>
      <dgm:spPr/>
      <dgm:t>
        <a:bodyPr/>
        <a:lstStyle/>
        <a:p>
          <a:r>
            <a:rPr lang="en-US" sz="1400" dirty="0"/>
            <a:t>DPW Maintenance Worker/Oval Beach Manager</a:t>
          </a:r>
        </a:p>
      </dgm:t>
    </dgm:pt>
    <dgm:pt modelId="{D28926B0-221D-486F-AA19-8237BA2CDB82}" type="parTrans" cxnId="{274366F0-706A-4EEF-BB11-9101C1DEE84D}">
      <dgm:prSet/>
      <dgm:spPr/>
      <dgm:t>
        <a:bodyPr/>
        <a:lstStyle/>
        <a:p>
          <a:endParaRPr lang="en-US" sz="2000"/>
        </a:p>
      </dgm:t>
    </dgm:pt>
    <dgm:pt modelId="{CD42C78C-1DA4-4C23-8AE9-871F23030356}" type="sibTrans" cxnId="{274366F0-706A-4EEF-BB11-9101C1DEE84D}">
      <dgm:prSet/>
      <dgm:spPr/>
      <dgm:t>
        <a:bodyPr/>
        <a:lstStyle/>
        <a:p>
          <a:endParaRPr lang="en-US" sz="2000"/>
        </a:p>
      </dgm:t>
    </dgm:pt>
    <dgm:pt modelId="{F785D356-F48B-4838-AF4C-9F5436DA7475}">
      <dgm:prSet custT="1"/>
      <dgm:spPr>
        <a:solidFill>
          <a:schemeClr val="bg2">
            <a:lumMod val="75000"/>
          </a:schemeClr>
        </a:solidFill>
      </dgm:spPr>
      <dgm:t>
        <a:bodyPr/>
        <a:lstStyle/>
        <a:p>
          <a:r>
            <a:rPr lang="en-US" sz="1800" dirty="0"/>
            <a:t>5 Seasonal DPW Maintenance Staff</a:t>
          </a:r>
        </a:p>
      </dgm:t>
    </dgm:pt>
    <dgm:pt modelId="{020C7E20-F842-47C3-9BDD-50A9E7DF33BA}" type="parTrans" cxnId="{F87228CC-F32D-4438-B2FF-A3A6D42E6010}">
      <dgm:prSet/>
      <dgm:spPr/>
      <dgm:t>
        <a:bodyPr/>
        <a:lstStyle/>
        <a:p>
          <a:endParaRPr lang="en-US" sz="2000"/>
        </a:p>
      </dgm:t>
    </dgm:pt>
    <dgm:pt modelId="{956E9492-140E-4B7C-BAEE-DBF1B7C03ECB}" type="sibTrans" cxnId="{F87228CC-F32D-4438-B2FF-A3A6D42E6010}">
      <dgm:prSet/>
      <dgm:spPr/>
      <dgm:t>
        <a:bodyPr/>
        <a:lstStyle/>
        <a:p>
          <a:endParaRPr lang="en-US" sz="2000"/>
        </a:p>
      </dgm:t>
    </dgm:pt>
    <dgm:pt modelId="{B6B2288B-1EB1-421F-848C-11556087F5C4}">
      <dgm:prSet custT="1"/>
      <dgm:spPr>
        <a:solidFill>
          <a:schemeClr val="bg2">
            <a:lumMod val="75000"/>
          </a:schemeClr>
        </a:solidFill>
      </dgm:spPr>
      <dgm:t>
        <a:bodyPr/>
        <a:lstStyle/>
        <a:p>
          <a:r>
            <a:rPr lang="en-US" sz="1800"/>
            <a:t>25 Seasonal Oval Beach Staff</a:t>
          </a:r>
        </a:p>
      </dgm:t>
    </dgm:pt>
    <dgm:pt modelId="{88C36F07-65BC-48D4-8C4F-845A2F7D2A1C}" type="parTrans" cxnId="{2FDAC19E-D089-4B0B-8DBA-BC01E77FC124}">
      <dgm:prSet/>
      <dgm:spPr/>
      <dgm:t>
        <a:bodyPr/>
        <a:lstStyle/>
        <a:p>
          <a:endParaRPr lang="en-US" sz="2000"/>
        </a:p>
      </dgm:t>
    </dgm:pt>
    <dgm:pt modelId="{E1AF6DCD-3E0A-4B6A-B16F-4C9BB11AA6C7}" type="sibTrans" cxnId="{2FDAC19E-D089-4B0B-8DBA-BC01E77FC124}">
      <dgm:prSet/>
      <dgm:spPr/>
      <dgm:t>
        <a:bodyPr/>
        <a:lstStyle/>
        <a:p>
          <a:endParaRPr lang="en-US" sz="2000"/>
        </a:p>
      </dgm:t>
    </dgm:pt>
    <dgm:pt modelId="{9DB26A25-D8A8-47DC-839E-2182D9D62157}">
      <dgm:prSet custT="1"/>
      <dgm:spPr>
        <a:solidFill>
          <a:schemeClr val="bg2">
            <a:lumMod val="75000"/>
          </a:schemeClr>
        </a:solidFill>
      </dgm:spPr>
      <dgm:t>
        <a:bodyPr/>
        <a:lstStyle/>
        <a:p>
          <a:r>
            <a:rPr lang="en-US" sz="1800"/>
            <a:t>Contracted City Attorney</a:t>
          </a:r>
        </a:p>
      </dgm:t>
    </dgm:pt>
    <dgm:pt modelId="{D9569C7C-2D6C-464C-BDA1-FA949D50917B}" type="parTrans" cxnId="{08FD1D2F-943C-4A3E-B50B-D03311C365FA}">
      <dgm:prSet/>
      <dgm:spPr/>
      <dgm:t>
        <a:bodyPr/>
        <a:lstStyle/>
        <a:p>
          <a:endParaRPr lang="en-US" sz="2000"/>
        </a:p>
      </dgm:t>
    </dgm:pt>
    <dgm:pt modelId="{1671C973-F7A2-4E14-9C97-AB11BE4E1018}" type="sibTrans" cxnId="{08FD1D2F-943C-4A3E-B50B-D03311C365FA}">
      <dgm:prSet/>
      <dgm:spPr/>
      <dgm:t>
        <a:bodyPr/>
        <a:lstStyle/>
        <a:p>
          <a:endParaRPr lang="en-US" sz="2000"/>
        </a:p>
      </dgm:t>
    </dgm:pt>
    <dgm:pt modelId="{81B2052E-5E5C-4DFA-97EE-F1F1BEC39E1F}">
      <dgm:prSet custT="1"/>
      <dgm:spPr>
        <a:solidFill>
          <a:schemeClr val="bg2">
            <a:lumMod val="75000"/>
          </a:schemeClr>
        </a:solidFill>
      </dgm:spPr>
      <dgm:t>
        <a:bodyPr/>
        <a:lstStyle/>
        <a:p>
          <a:r>
            <a:rPr lang="en-US" sz="1800" dirty="0"/>
            <a:t>Contracted Sheriff’s Deputies</a:t>
          </a:r>
        </a:p>
      </dgm:t>
    </dgm:pt>
    <dgm:pt modelId="{5C0E6FB8-53BA-4562-B2C0-1820B2ED445E}" type="parTrans" cxnId="{8B8CCBDC-529D-4A9D-B352-4588E6FE1495}">
      <dgm:prSet/>
      <dgm:spPr/>
      <dgm:t>
        <a:bodyPr/>
        <a:lstStyle/>
        <a:p>
          <a:endParaRPr lang="en-US" sz="2000"/>
        </a:p>
      </dgm:t>
    </dgm:pt>
    <dgm:pt modelId="{3DBD075A-3F5C-4A65-998F-2075FF5EA0FB}" type="sibTrans" cxnId="{8B8CCBDC-529D-4A9D-B352-4588E6FE1495}">
      <dgm:prSet/>
      <dgm:spPr/>
      <dgm:t>
        <a:bodyPr/>
        <a:lstStyle/>
        <a:p>
          <a:endParaRPr lang="en-US" sz="2000"/>
        </a:p>
      </dgm:t>
    </dgm:pt>
    <dgm:pt modelId="{087ADEEF-B719-4FEF-B5F0-4F2B860D7243}">
      <dgm:prSet custT="1"/>
      <dgm:spPr>
        <a:solidFill>
          <a:schemeClr val="bg2">
            <a:lumMod val="75000"/>
          </a:schemeClr>
        </a:solidFill>
      </dgm:spPr>
      <dgm:t>
        <a:bodyPr/>
        <a:lstStyle/>
        <a:p>
          <a:r>
            <a:rPr lang="en-US" sz="1800" dirty="0"/>
            <a:t>Contracted Engineer</a:t>
          </a:r>
        </a:p>
      </dgm:t>
    </dgm:pt>
    <dgm:pt modelId="{89A28890-BCE8-4156-B38C-FA5BE5B02DBB}" type="parTrans" cxnId="{1789348A-B1AF-462A-AC64-8D20923BA86A}">
      <dgm:prSet/>
      <dgm:spPr/>
      <dgm:t>
        <a:bodyPr/>
        <a:lstStyle/>
        <a:p>
          <a:endParaRPr lang="en-US" sz="2000"/>
        </a:p>
      </dgm:t>
    </dgm:pt>
    <dgm:pt modelId="{27598056-E182-4C92-A376-C84DB2DBA7CC}" type="sibTrans" cxnId="{1789348A-B1AF-462A-AC64-8D20923BA86A}">
      <dgm:prSet/>
      <dgm:spPr/>
      <dgm:t>
        <a:bodyPr/>
        <a:lstStyle/>
        <a:p>
          <a:endParaRPr lang="en-US" sz="2000"/>
        </a:p>
      </dgm:t>
    </dgm:pt>
    <dgm:pt modelId="{92073AF0-A47F-451B-9FD8-7192AF049F2B}">
      <dgm:prSet custT="1"/>
      <dgm:spPr>
        <a:solidFill>
          <a:schemeClr val="bg2">
            <a:lumMod val="75000"/>
          </a:schemeClr>
        </a:solidFill>
      </dgm:spPr>
      <dgm:t>
        <a:bodyPr/>
        <a:lstStyle/>
        <a:p>
          <a:r>
            <a:rPr lang="en-US" sz="1800" dirty="0"/>
            <a:t>Contracted Planner</a:t>
          </a:r>
        </a:p>
      </dgm:t>
    </dgm:pt>
    <dgm:pt modelId="{1EC2BDE1-E7CC-461D-B451-D307E9C0D222}" type="parTrans" cxnId="{A8D70599-689C-45EF-870A-71F6856200F6}">
      <dgm:prSet/>
      <dgm:spPr/>
      <dgm:t>
        <a:bodyPr/>
        <a:lstStyle/>
        <a:p>
          <a:endParaRPr lang="en-US" sz="2000"/>
        </a:p>
      </dgm:t>
    </dgm:pt>
    <dgm:pt modelId="{363EEB29-29D8-4ED5-A165-DE98CC8551A0}" type="sibTrans" cxnId="{A8D70599-689C-45EF-870A-71F6856200F6}">
      <dgm:prSet/>
      <dgm:spPr/>
      <dgm:t>
        <a:bodyPr/>
        <a:lstStyle/>
        <a:p>
          <a:endParaRPr lang="en-US" sz="2000"/>
        </a:p>
      </dgm:t>
    </dgm:pt>
    <dgm:pt modelId="{C1809FC5-65FC-47D4-B501-F02DD42C2C55}">
      <dgm:prSet custT="1"/>
      <dgm:spPr>
        <a:solidFill>
          <a:schemeClr val="bg2">
            <a:lumMod val="75000"/>
          </a:schemeClr>
        </a:solidFill>
      </dgm:spPr>
      <dgm:t>
        <a:bodyPr/>
        <a:lstStyle/>
        <a:p>
          <a:r>
            <a:rPr lang="en-US" sz="1800" dirty="0"/>
            <a:t>Contracted Assessor</a:t>
          </a:r>
        </a:p>
      </dgm:t>
    </dgm:pt>
    <dgm:pt modelId="{BE31B256-2416-4B20-ACFF-61987AF60C39}" type="parTrans" cxnId="{10000DE5-AEF9-4FB5-AA47-C026D14805C7}">
      <dgm:prSet/>
      <dgm:spPr/>
      <dgm:t>
        <a:bodyPr/>
        <a:lstStyle/>
        <a:p>
          <a:endParaRPr lang="en-US"/>
        </a:p>
      </dgm:t>
    </dgm:pt>
    <dgm:pt modelId="{FBE55171-FD4B-4CE1-A2E4-61C297E58164}" type="sibTrans" cxnId="{10000DE5-AEF9-4FB5-AA47-C026D14805C7}">
      <dgm:prSet/>
      <dgm:spPr/>
      <dgm:t>
        <a:bodyPr/>
        <a:lstStyle/>
        <a:p>
          <a:endParaRPr lang="en-US"/>
        </a:p>
      </dgm:t>
    </dgm:pt>
    <dgm:pt modelId="{A8E666C1-CB34-4732-848A-01D0B474B00C}" type="pres">
      <dgm:prSet presAssocID="{4C4B4319-67FA-41B6-AADD-844C0025D8B7}" presName="Name0" presStyleCnt="0">
        <dgm:presLayoutVars>
          <dgm:dir/>
          <dgm:animLvl val="lvl"/>
          <dgm:resizeHandles val="exact"/>
        </dgm:presLayoutVars>
      </dgm:prSet>
      <dgm:spPr/>
    </dgm:pt>
    <dgm:pt modelId="{B6526A75-982C-4C4D-B076-ECA24D34DDEB}" type="pres">
      <dgm:prSet presAssocID="{C6A17762-57FD-41CB-B8CF-9AA2ADF2FE90}" presName="linNode" presStyleCnt="0"/>
      <dgm:spPr/>
    </dgm:pt>
    <dgm:pt modelId="{BB142747-9B9C-4CD1-9CC0-9E9219672148}" type="pres">
      <dgm:prSet presAssocID="{C6A17762-57FD-41CB-B8CF-9AA2ADF2FE90}" presName="parentText" presStyleLbl="node1" presStyleIdx="0" presStyleCnt="8" custScaleY="719137" custLinFactNeighborX="-13611" custLinFactNeighborY="-49179">
        <dgm:presLayoutVars>
          <dgm:chMax val="1"/>
          <dgm:bulletEnabled val="1"/>
        </dgm:presLayoutVars>
      </dgm:prSet>
      <dgm:spPr/>
    </dgm:pt>
    <dgm:pt modelId="{3404269C-6692-4C02-9829-1CFAC03EC918}" type="pres">
      <dgm:prSet presAssocID="{C6A17762-57FD-41CB-B8CF-9AA2ADF2FE90}" presName="descendantText" presStyleLbl="alignAccFollowNode1" presStyleIdx="0" presStyleCnt="1" custScaleY="902051">
        <dgm:presLayoutVars>
          <dgm:bulletEnabled val="1"/>
        </dgm:presLayoutVars>
      </dgm:prSet>
      <dgm:spPr/>
    </dgm:pt>
    <dgm:pt modelId="{40D3E4CB-DE88-42E9-BD74-DD029A0EFB1A}" type="pres">
      <dgm:prSet presAssocID="{537377B6-2A70-4339-9D05-CE158343F0AE}" presName="sp" presStyleCnt="0"/>
      <dgm:spPr/>
    </dgm:pt>
    <dgm:pt modelId="{93560B1F-483D-4533-BCF5-B9B4FF4FBC34}" type="pres">
      <dgm:prSet presAssocID="{F785D356-F48B-4838-AF4C-9F5436DA7475}" presName="linNode" presStyleCnt="0"/>
      <dgm:spPr/>
    </dgm:pt>
    <dgm:pt modelId="{E87FC261-7DC6-49D9-B0F2-B47FC2AE3A09}" type="pres">
      <dgm:prSet presAssocID="{F785D356-F48B-4838-AF4C-9F5436DA7475}" presName="parentText" presStyleLbl="node1" presStyleIdx="1" presStyleCnt="8">
        <dgm:presLayoutVars>
          <dgm:chMax val="1"/>
          <dgm:bulletEnabled val="1"/>
        </dgm:presLayoutVars>
      </dgm:prSet>
      <dgm:spPr/>
    </dgm:pt>
    <dgm:pt modelId="{DC7CAF9A-D00E-421F-AB27-C31FFDEBA302}" type="pres">
      <dgm:prSet presAssocID="{956E9492-140E-4B7C-BAEE-DBF1B7C03ECB}" presName="sp" presStyleCnt="0"/>
      <dgm:spPr/>
    </dgm:pt>
    <dgm:pt modelId="{40531360-26D2-4E26-AFE8-DE093C685CF5}" type="pres">
      <dgm:prSet presAssocID="{B6B2288B-1EB1-421F-848C-11556087F5C4}" presName="linNode" presStyleCnt="0"/>
      <dgm:spPr/>
    </dgm:pt>
    <dgm:pt modelId="{E8ADE4B7-BC20-4457-ABD0-D85A44C9331A}" type="pres">
      <dgm:prSet presAssocID="{B6B2288B-1EB1-421F-848C-11556087F5C4}" presName="parentText" presStyleLbl="node1" presStyleIdx="2" presStyleCnt="8">
        <dgm:presLayoutVars>
          <dgm:chMax val="1"/>
          <dgm:bulletEnabled val="1"/>
        </dgm:presLayoutVars>
      </dgm:prSet>
      <dgm:spPr/>
    </dgm:pt>
    <dgm:pt modelId="{1A6B2AE7-48C0-419B-B44A-6177ACA9A219}" type="pres">
      <dgm:prSet presAssocID="{E1AF6DCD-3E0A-4B6A-B16F-4C9BB11AA6C7}" presName="sp" presStyleCnt="0"/>
      <dgm:spPr/>
    </dgm:pt>
    <dgm:pt modelId="{A619DBC2-E0F5-4C64-9A5D-5A7894EED232}" type="pres">
      <dgm:prSet presAssocID="{9DB26A25-D8A8-47DC-839E-2182D9D62157}" presName="linNode" presStyleCnt="0"/>
      <dgm:spPr/>
    </dgm:pt>
    <dgm:pt modelId="{2A947097-1E6C-402D-B2C9-93CB7F0044CC}" type="pres">
      <dgm:prSet presAssocID="{9DB26A25-D8A8-47DC-839E-2182D9D62157}" presName="parentText" presStyleLbl="node1" presStyleIdx="3" presStyleCnt="8">
        <dgm:presLayoutVars>
          <dgm:chMax val="1"/>
          <dgm:bulletEnabled val="1"/>
        </dgm:presLayoutVars>
      </dgm:prSet>
      <dgm:spPr/>
    </dgm:pt>
    <dgm:pt modelId="{52F92E47-6B94-453F-86CF-7EDE4281FA9C}" type="pres">
      <dgm:prSet presAssocID="{1671C973-F7A2-4E14-9C97-AB11BE4E1018}" presName="sp" presStyleCnt="0"/>
      <dgm:spPr/>
    </dgm:pt>
    <dgm:pt modelId="{D728E3A4-2F6B-4A41-8144-B9098AB726D7}" type="pres">
      <dgm:prSet presAssocID="{81B2052E-5E5C-4DFA-97EE-F1F1BEC39E1F}" presName="linNode" presStyleCnt="0"/>
      <dgm:spPr/>
    </dgm:pt>
    <dgm:pt modelId="{FD3D2C3B-1C11-4B7C-9EF8-61C219EA5704}" type="pres">
      <dgm:prSet presAssocID="{81B2052E-5E5C-4DFA-97EE-F1F1BEC39E1F}" presName="parentText" presStyleLbl="node1" presStyleIdx="4" presStyleCnt="8">
        <dgm:presLayoutVars>
          <dgm:chMax val="1"/>
          <dgm:bulletEnabled val="1"/>
        </dgm:presLayoutVars>
      </dgm:prSet>
      <dgm:spPr/>
    </dgm:pt>
    <dgm:pt modelId="{94DEA1E4-FB55-409E-AA9B-E27C3980519D}" type="pres">
      <dgm:prSet presAssocID="{3DBD075A-3F5C-4A65-998F-2075FF5EA0FB}" presName="sp" presStyleCnt="0"/>
      <dgm:spPr/>
    </dgm:pt>
    <dgm:pt modelId="{6B9C1A15-CAE0-489E-AB76-41CF5164364D}" type="pres">
      <dgm:prSet presAssocID="{087ADEEF-B719-4FEF-B5F0-4F2B860D7243}" presName="linNode" presStyleCnt="0"/>
      <dgm:spPr/>
    </dgm:pt>
    <dgm:pt modelId="{0EEA8E79-C405-4800-A737-74D7848EAD3A}" type="pres">
      <dgm:prSet presAssocID="{087ADEEF-B719-4FEF-B5F0-4F2B860D7243}" presName="parentText" presStyleLbl="node1" presStyleIdx="5" presStyleCnt="8">
        <dgm:presLayoutVars>
          <dgm:chMax val="1"/>
          <dgm:bulletEnabled val="1"/>
        </dgm:presLayoutVars>
      </dgm:prSet>
      <dgm:spPr/>
    </dgm:pt>
    <dgm:pt modelId="{A04F2AAC-078E-47ED-B2EE-C06E419E818F}" type="pres">
      <dgm:prSet presAssocID="{27598056-E182-4C92-A376-C84DB2DBA7CC}" presName="sp" presStyleCnt="0"/>
      <dgm:spPr/>
    </dgm:pt>
    <dgm:pt modelId="{CAD63DB6-02CC-4A19-986E-5D090DE5717E}" type="pres">
      <dgm:prSet presAssocID="{92073AF0-A47F-451B-9FD8-7192AF049F2B}" presName="linNode" presStyleCnt="0"/>
      <dgm:spPr/>
    </dgm:pt>
    <dgm:pt modelId="{B5DF55A6-8E86-4076-9684-1E88B1726F8C}" type="pres">
      <dgm:prSet presAssocID="{92073AF0-A47F-451B-9FD8-7192AF049F2B}" presName="parentText" presStyleLbl="node1" presStyleIdx="6" presStyleCnt="8">
        <dgm:presLayoutVars>
          <dgm:chMax val="1"/>
          <dgm:bulletEnabled val="1"/>
        </dgm:presLayoutVars>
      </dgm:prSet>
      <dgm:spPr/>
    </dgm:pt>
    <dgm:pt modelId="{7CB1A784-5027-4F5C-8D5A-296482AD9EEF}" type="pres">
      <dgm:prSet presAssocID="{363EEB29-29D8-4ED5-A165-DE98CC8551A0}" presName="sp" presStyleCnt="0"/>
      <dgm:spPr/>
    </dgm:pt>
    <dgm:pt modelId="{FF1706FB-FBE0-4863-8EDF-A0711FEB34BC}" type="pres">
      <dgm:prSet presAssocID="{C1809FC5-65FC-47D4-B501-F02DD42C2C55}" presName="linNode" presStyleCnt="0"/>
      <dgm:spPr/>
    </dgm:pt>
    <dgm:pt modelId="{C66114DB-E86E-455D-A71B-84404D7877C3}" type="pres">
      <dgm:prSet presAssocID="{C1809FC5-65FC-47D4-B501-F02DD42C2C55}" presName="parentText" presStyleLbl="node1" presStyleIdx="7" presStyleCnt="8">
        <dgm:presLayoutVars>
          <dgm:chMax val="1"/>
          <dgm:bulletEnabled val="1"/>
        </dgm:presLayoutVars>
      </dgm:prSet>
      <dgm:spPr/>
    </dgm:pt>
  </dgm:ptLst>
  <dgm:cxnLst>
    <dgm:cxn modelId="{B3FB7F1F-D61C-43F6-8DAC-292C9FA2269B}" type="presOf" srcId="{444B91AA-4C45-4D8C-8831-184DA4524BBB}" destId="{3404269C-6692-4C02-9829-1CFAC03EC918}" srcOrd="0" destOrd="8" presId="urn:microsoft.com/office/officeart/2005/8/layout/vList5"/>
    <dgm:cxn modelId="{08FD1D2F-943C-4A3E-B50B-D03311C365FA}" srcId="{4C4B4319-67FA-41B6-AADD-844C0025D8B7}" destId="{9DB26A25-D8A8-47DC-839E-2182D9D62157}" srcOrd="3" destOrd="0" parTransId="{D9569C7C-2D6C-464C-BDA1-FA949D50917B}" sibTransId="{1671C973-F7A2-4E14-9C97-AB11BE4E1018}"/>
    <dgm:cxn modelId="{70D42033-53F3-4BE3-8634-442E5FCF29B1}" type="presOf" srcId="{C6A17762-57FD-41CB-B8CF-9AA2ADF2FE90}" destId="{BB142747-9B9C-4CD1-9CC0-9E9219672148}" srcOrd="0" destOrd="0" presId="urn:microsoft.com/office/officeart/2005/8/layout/vList5"/>
    <dgm:cxn modelId="{0D610040-2129-4448-812A-A65C231241BC}" type="presOf" srcId="{F0DCE899-9228-4E95-9FD2-90927656864B}" destId="{3404269C-6692-4C02-9829-1CFAC03EC918}" srcOrd="0" destOrd="6" presId="urn:microsoft.com/office/officeart/2005/8/layout/vList5"/>
    <dgm:cxn modelId="{BB1E2E64-525D-47A2-A47D-C70C0FCB3BCD}" type="presOf" srcId="{9DB26A25-D8A8-47DC-839E-2182D9D62157}" destId="{2A947097-1E6C-402D-B2C9-93CB7F0044CC}" srcOrd="0" destOrd="0" presId="urn:microsoft.com/office/officeart/2005/8/layout/vList5"/>
    <dgm:cxn modelId="{840F3666-4680-4A1C-9C28-AF8611C4898B}" srcId="{4C4B4319-67FA-41B6-AADD-844C0025D8B7}" destId="{C6A17762-57FD-41CB-B8CF-9AA2ADF2FE90}" srcOrd="0" destOrd="0" parTransId="{C9AE4083-9CCB-42EC-9A29-54F9C7D7451E}" sibTransId="{537377B6-2A70-4339-9D05-CE158343F0AE}"/>
    <dgm:cxn modelId="{71538771-99BD-4E7D-BB82-BC75F199ED27}" type="presOf" srcId="{F785D356-F48B-4838-AF4C-9F5436DA7475}" destId="{E87FC261-7DC6-49D9-B0F2-B47FC2AE3A09}" srcOrd="0" destOrd="0" presId="urn:microsoft.com/office/officeart/2005/8/layout/vList5"/>
    <dgm:cxn modelId="{C24F1C5A-DCFD-48F1-A6B6-0ECAFE619E7D}" srcId="{C6A17762-57FD-41CB-B8CF-9AA2ADF2FE90}" destId="{11D3D0D7-D56C-4C9E-82A0-E0CBBF9A77B0}" srcOrd="0" destOrd="0" parTransId="{0A92583D-49F9-4CD0-82AD-4F9801F240B6}" sibTransId="{F20FF1DB-3AAA-4559-B598-7627EE25C952}"/>
    <dgm:cxn modelId="{23EBBD7E-9AE6-4230-AA31-ED51F9E1065A}" type="presOf" srcId="{B8883281-7C62-40D7-B927-9E6818A0C016}" destId="{3404269C-6692-4C02-9829-1CFAC03EC918}" srcOrd="0" destOrd="7" presId="urn:microsoft.com/office/officeart/2005/8/layout/vList5"/>
    <dgm:cxn modelId="{1789348A-B1AF-462A-AC64-8D20923BA86A}" srcId="{4C4B4319-67FA-41B6-AADD-844C0025D8B7}" destId="{087ADEEF-B719-4FEF-B5F0-4F2B860D7243}" srcOrd="5" destOrd="0" parTransId="{89A28890-BCE8-4156-B38C-FA5BE5B02DBB}" sibTransId="{27598056-E182-4C92-A376-C84DB2DBA7CC}"/>
    <dgm:cxn modelId="{17AE9094-DC85-4D47-9F88-91E58478D2F4}" srcId="{C6A17762-57FD-41CB-B8CF-9AA2ADF2FE90}" destId="{B8883281-7C62-40D7-B927-9E6818A0C016}" srcOrd="7" destOrd="0" parTransId="{97923D08-B537-484C-9573-14FEE213A06B}" sibTransId="{73CCD216-0224-47D6-A44F-9BD22AE4E7AC}"/>
    <dgm:cxn modelId="{B5B60E98-7B0A-417E-BC95-72C9D6E936E4}" type="presOf" srcId="{92073AF0-A47F-451B-9FD8-7192AF049F2B}" destId="{B5DF55A6-8E86-4076-9684-1E88B1726F8C}" srcOrd="0" destOrd="0" presId="urn:microsoft.com/office/officeart/2005/8/layout/vList5"/>
    <dgm:cxn modelId="{A8D70599-689C-45EF-870A-71F6856200F6}" srcId="{4C4B4319-67FA-41B6-AADD-844C0025D8B7}" destId="{92073AF0-A47F-451B-9FD8-7192AF049F2B}" srcOrd="6" destOrd="0" parTransId="{1EC2BDE1-E7CC-461D-B451-D307E9C0D222}" sibTransId="{363EEB29-29D8-4ED5-A165-DE98CC8551A0}"/>
    <dgm:cxn modelId="{2FDAC19E-D089-4B0B-8DBA-BC01E77FC124}" srcId="{4C4B4319-67FA-41B6-AADD-844C0025D8B7}" destId="{B6B2288B-1EB1-421F-848C-11556087F5C4}" srcOrd="2" destOrd="0" parTransId="{88C36F07-65BC-48D4-8C4F-845A2F7D2A1C}" sibTransId="{E1AF6DCD-3E0A-4B6A-B16F-4C9BB11AA6C7}"/>
    <dgm:cxn modelId="{5EBD53A4-9D41-4912-B187-18F3A3451C79}" type="presOf" srcId="{B0E94A68-CBE6-46FC-B3ED-6E7D197372C3}" destId="{3404269C-6692-4C02-9829-1CFAC03EC918}" srcOrd="0" destOrd="5" presId="urn:microsoft.com/office/officeart/2005/8/layout/vList5"/>
    <dgm:cxn modelId="{E3513CA5-4780-4263-883A-09C9088F9782}" srcId="{C6A17762-57FD-41CB-B8CF-9AA2ADF2FE90}" destId="{F0DCE899-9228-4E95-9FD2-90927656864B}" srcOrd="6" destOrd="0" parTransId="{D630B774-2ADA-4FE1-BA91-CB8DA064CFBD}" sibTransId="{4EB3692D-384E-4DBC-90C9-3B391DDF688B}"/>
    <dgm:cxn modelId="{B62314AB-9881-4CC1-9A56-65721FC5440E}" type="presOf" srcId="{417744E3-1292-4689-8D37-890BED1407F6}" destId="{3404269C-6692-4C02-9829-1CFAC03EC918}" srcOrd="0" destOrd="4" presId="urn:microsoft.com/office/officeart/2005/8/layout/vList5"/>
    <dgm:cxn modelId="{7BE62EAB-73AB-42BD-9C5B-BBEE24A449D0}" type="presOf" srcId="{7C536309-EEBA-4C52-AA6C-477CEB677D34}" destId="{3404269C-6692-4C02-9829-1CFAC03EC918}" srcOrd="0" destOrd="3" presId="urn:microsoft.com/office/officeart/2005/8/layout/vList5"/>
    <dgm:cxn modelId="{53D4E4B4-FE27-4E3F-9A27-8BB9E3946AAF}" type="presOf" srcId="{C1809FC5-65FC-47D4-B501-F02DD42C2C55}" destId="{C66114DB-E86E-455D-A71B-84404D7877C3}" srcOrd="0" destOrd="0" presId="urn:microsoft.com/office/officeart/2005/8/layout/vList5"/>
    <dgm:cxn modelId="{A2D27EB7-3901-41E9-8B2B-492164FFDB03}" type="presOf" srcId="{087ADEEF-B719-4FEF-B5F0-4F2B860D7243}" destId="{0EEA8E79-C405-4800-A737-74D7848EAD3A}" srcOrd="0" destOrd="0" presId="urn:microsoft.com/office/officeart/2005/8/layout/vList5"/>
    <dgm:cxn modelId="{44C38FBC-086D-41A0-912F-688E63342973}" srcId="{C6A17762-57FD-41CB-B8CF-9AA2ADF2FE90}" destId="{B1860EEB-79F8-471F-B4FF-17596F996154}" srcOrd="2" destOrd="0" parTransId="{2859BCF1-3993-4D0C-8EE6-1F63FA4DEE39}" sibTransId="{6CBF300A-E58C-4967-944E-E69C56E0DED0}"/>
    <dgm:cxn modelId="{02815FC3-3C4A-4722-B8C9-FF00DCAFFB34}" srcId="{C6A17762-57FD-41CB-B8CF-9AA2ADF2FE90}" destId="{417744E3-1292-4689-8D37-890BED1407F6}" srcOrd="4" destOrd="0" parTransId="{CDEF2794-CB02-4772-AFD8-250E67390712}" sibTransId="{92292D6F-DF15-400D-848F-C0B5B7406FDE}"/>
    <dgm:cxn modelId="{8922F8CB-8C09-402D-9458-6B66BFE6B5CF}" type="presOf" srcId="{11D3D0D7-D56C-4C9E-82A0-E0CBBF9A77B0}" destId="{3404269C-6692-4C02-9829-1CFAC03EC918}" srcOrd="0" destOrd="0" presId="urn:microsoft.com/office/officeart/2005/8/layout/vList5"/>
    <dgm:cxn modelId="{F87228CC-F32D-4438-B2FF-A3A6D42E6010}" srcId="{4C4B4319-67FA-41B6-AADD-844C0025D8B7}" destId="{F785D356-F48B-4838-AF4C-9F5436DA7475}" srcOrd="1" destOrd="0" parTransId="{020C7E20-F842-47C3-9BDD-50A9E7DF33BA}" sibTransId="{956E9492-140E-4B7C-BAEE-DBF1B7C03ECB}"/>
    <dgm:cxn modelId="{00C4E1CF-87DC-4DE9-9E1B-C078A060AF58}" type="presOf" srcId="{B6B2288B-1EB1-421F-848C-11556087F5C4}" destId="{E8ADE4B7-BC20-4457-ABD0-D85A44C9331A}" srcOrd="0" destOrd="0" presId="urn:microsoft.com/office/officeart/2005/8/layout/vList5"/>
    <dgm:cxn modelId="{7AF336D1-31DD-4D80-9F5F-437E677C8982}" srcId="{C6A17762-57FD-41CB-B8CF-9AA2ADF2FE90}" destId="{B0E94A68-CBE6-46FC-B3ED-6E7D197372C3}" srcOrd="5" destOrd="0" parTransId="{2205C602-49A0-4D94-98D5-4DE1F7E312A9}" sibTransId="{445F7155-2143-43AB-8B6B-625F73BBB7A2}"/>
    <dgm:cxn modelId="{525141D9-8DF3-44C5-9093-6C8A8F521D0F}" type="presOf" srcId="{F5F00DBF-D4CB-4386-B960-33CBBEFAE52F}" destId="{3404269C-6692-4C02-9829-1CFAC03EC918}" srcOrd="0" destOrd="1" presId="urn:microsoft.com/office/officeart/2005/8/layout/vList5"/>
    <dgm:cxn modelId="{8B8CCBDC-529D-4A9D-B352-4588E6FE1495}" srcId="{4C4B4319-67FA-41B6-AADD-844C0025D8B7}" destId="{81B2052E-5E5C-4DFA-97EE-F1F1BEC39E1F}" srcOrd="4" destOrd="0" parTransId="{5C0E6FB8-53BA-4562-B2C0-1820B2ED445E}" sibTransId="{3DBD075A-3F5C-4A65-998F-2075FF5EA0FB}"/>
    <dgm:cxn modelId="{10000DE5-AEF9-4FB5-AA47-C026D14805C7}" srcId="{4C4B4319-67FA-41B6-AADD-844C0025D8B7}" destId="{C1809FC5-65FC-47D4-B501-F02DD42C2C55}" srcOrd="7" destOrd="0" parTransId="{BE31B256-2416-4B20-ACFF-61987AF60C39}" sibTransId="{FBE55171-FD4B-4CE1-A2E4-61C297E58164}"/>
    <dgm:cxn modelId="{873F4BE6-599B-4704-9D9D-C840B2624385}" type="presOf" srcId="{B1860EEB-79F8-471F-B4FF-17596F996154}" destId="{3404269C-6692-4C02-9829-1CFAC03EC918}" srcOrd="0" destOrd="2" presId="urn:microsoft.com/office/officeart/2005/8/layout/vList5"/>
    <dgm:cxn modelId="{A50EB8ED-20CE-4EAA-9ACA-547790A9661D}" srcId="{C6A17762-57FD-41CB-B8CF-9AA2ADF2FE90}" destId="{7C536309-EEBA-4C52-AA6C-477CEB677D34}" srcOrd="3" destOrd="0" parTransId="{11066178-9362-4879-B2E8-3E53A7961337}" sibTransId="{0B36FA8F-6743-4A6A-91C0-8E502F521ED8}"/>
    <dgm:cxn modelId="{274366F0-706A-4EEF-BB11-9101C1DEE84D}" srcId="{C6A17762-57FD-41CB-B8CF-9AA2ADF2FE90}" destId="{444B91AA-4C45-4D8C-8831-184DA4524BBB}" srcOrd="8" destOrd="0" parTransId="{D28926B0-221D-486F-AA19-8237BA2CDB82}" sibTransId="{CD42C78C-1DA4-4C23-8AE9-871F23030356}"/>
    <dgm:cxn modelId="{C16AF6F2-DA30-4C8C-9F8C-EE98A7B53085}" type="presOf" srcId="{4C4B4319-67FA-41B6-AADD-844C0025D8B7}" destId="{A8E666C1-CB34-4732-848A-01D0B474B00C}" srcOrd="0" destOrd="0" presId="urn:microsoft.com/office/officeart/2005/8/layout/vList5"/>
    <dgm:cxn modelId="{695740F7-5E9E-4CC0-8C22-4775177DF6F0}" srcId="{C6A17762-57FD-41CB-B8CF-9AA2ADF2FE90}" destId="{F5F00DBF-D4CB-4386-B960-33CBBEFAE52F}" srcOrd="1" destOrd="0" parTransId="{14313DFB-5B8A-4651-A96E-4A0B1A9D111B}" sibTransId="{6B4EB113-D99A-4D97-9CFF-75E5C7FC4A57}"/>
    <dgm:cxn modelId="{C5A00FF8-C44B-41A4-BF10-C8C8144EF168}" type="presOf" srcId="{81B2052E-5E5C-4DFA-97EE-F1F1BEC39E1F}" destId="{FD3D2C3B-1C11-4B7C-9EF8-61C219EA5704}" srcOrd="0" destOrd="0" presId="urn:microsoft.com/office/officeart/2005/8/layout/vList5"/>
    <dgm:cxn modelId="{9175839C-1F5C-4A4B-AE8B-DEC9ED4A1746}" type="presParOf" srcId="{A8E666C1-CB34-4732-848A-01D0B474B00C}" destId="{B6526A75-982C-4C4D-B076-ECA24D34DDEB}" srcOrd="0" destOrd="0" presId="urn:microsoft.com/office/officeart/2005/8/layout/vList5"/>
    <dgm:cxn modelId="{A513A0F2-D278-4C6D-A268-BF01E8D99640}" type="presParOf" srcId="{B6526A75-982C-4C4D-B076-ECA24D34DDEB}" destId="{BB142747-9B9C-4CD1-9CC0-9E9219672148}" srcOrd="0" destOrd="0" presId="urn:microsoft.com/office/officeart/2005/8/layout/vList5"/>
    <dgm:cxn modelId="{B48FE960-9602-4225-8AC3-E93092D81D05}" type="presParOf" srcId="{B6526A75-982C-4C4D-B076-ECA24D34DDEB}" destId="{3404269C-6692-4C02-9829-1CFAC03EC918}" srcOrd="1" destOrd="0" presId="urn:microsoft.com/office/officeart/2005/8/layout/vList5"/>
    <dgm:cxn modelId="{BE65BA8F-E749-47A2-8573-54913B0DD268}" type="presParOf" srcId="{A8E666C1-CB34-4732-848A-01D0B474B00C}" destId="{40D3E4CB-DE88-42E9-BD74-DD029A0EFB1A}" srcOrd="1" destOrd="0" presId="urn:microsoft.com/office/officeart/2005/8/layout/vList5"/>
    <dgm:cxn modelId="{A982D3F2-DBC2-44E5-B942-AB680DD078FD}" type="presParOf" srcId="{A8E666C1-CB34-4732-848A-01D0B474B00C}" destId="{93560B1F-483D-4533-BCF5-B9B4FF4FBC34}" srcOrd="2" destOrd="0" presId="urn:microsoft.com/office/officeart/2005/8/layout/vList5"/>
    <dgm:cxn modelId="{D871C7E3-F8D2-4A39-A5BE-E343B4852042}" type="presParOf" srcId="{93560B1F-483D-4533-BCF5-B9B4FF4FBC34}" destId="{E87FC261-7DC6-49D9-B0F2-B47FC2AE3A09}" srcOrd="0" destOrd="0" presId="urn:microsoft.com/office/officeart/2005/8/layout/vList5"/>
    <dgm:cxn modelId="{D0247D1E-C4AE-4CC3-AC11-E31F13672980}" type="presParOf" srcId="{A8E666C1-CB34-4732-848A-01D0B474B00C}" destId="{DC7CAF9A-D00E-421F-AB27-C31FFDEBA302}" srcOrd="3" destOrd="0" presId="urn:microsoft.com/office/officeart/2005/8/layout/vList5"/>
    <dgm:cxn modelId="{379B87B7-A6E1-42DB-B61E-8DB5FD450D1F}" type="presParOf" srcId="{A8E666C1-CB34-4732-848A-01D0B474B00C}" destId="{40531360-26D2-4E26-AFE8-DE093C685CF5}" srcOrd="4" destOrd="0" presId="urn:microsoft.com/office/officeart/2005/8/layout/vList5"/>
    <dgm:cxn modelId="{98715A6B-0DE7-4762-B90A-705D819109D3}" type="presParOf" srcId="{40531360-26D2-4E26-AFE8-DE093C685CF5}" destId="{E8ADE4B7-BC20-4457-ABD0-D85A44C9331A}" srcOrd="0" destOrd="0" presId="urn:microsoft.com/office/officeart/2005/8/layout/vList5"/>
    <dgm:cxn modelId="{AFCB451A-4D5E-4B2A-AF9D-A80BC55516BC}" type="presParOf" srcId="{A8E666C1-CB34-4732-848A-01D0B474B00C}" destId="{1A6B2AE7-48C0-419B-B44A-6177ACA9A219}" srcOrd="5" destOrd="0" presId="urn:microsoft.com/office/officeart/2005/8/layout/vList5"/>
    <dgm:cxn modelId="{C4F50B94-54E8-4C12-8DF0-8FF100235580}" type="presParOf" srcId="{A8E666C1-CB34-4732-848A-01D0B474B00C}" destId="{A619DBC2-E0F5-4C64-9A5D-5A7894EED232}" srcOrd="6" destOrd="0" presId="urn:microsoft.com/office/officeart/2005/8/layout/vList5"/>
    <dgm:cxn modelId="{E4654D0F-CD73-4858-99ED-DFF959DB9A2C}" type="presParOf" srcId="{A619DBC2-E0F5-4C64-9A5D-5A7894EED232}" destId="{2A947097-1E6C-402D-B2C9-93CB7F0044CC}" srcOrd="0" destOrd="0" presId="urn:microsoft.com/office/officeart/2005/8/layout/vList5"/>
    <dgm:cxn modelId="{8B1B773B-0526-47C2-9B38-01357E872195}" type="presParOf" srcId="{A8E666C1-CB34-4732-848A-01D0B474B00C}" destId="{52F92E47-6B94-453F-86CF-7EDE4281FA9C}" srcOrd="7" destOrd="0" presId="urn:microsoft.com/office/officeart/2005/8/layout/vList5"/>
    <dgm:cxn modelId="{7A264322-7CA7-4077-9F72-890AB20B279D}" type="presParOf" srcId="{A8E666C1-CB34-4732-848A-01D0B474B00C}" destId="{D728E3A4-2F6B-4A41-8144-B9098AB726D7}" srcOrd="8" destOrd="0" presId="urn:microsoft.com/office/officeart/2005/8/layout/vList5"/>
    <dgm:cxn modelId="{63EAD7E9-40E8-4702-A698-39D261F57E8A}" type="presParOf" srcId="{D728E3A4-2F6B-4A41-8144-B9098AB726D7}" destId="{FD3D2C3B-1C11-4B7C-9EF8-61C219EA5704}" srcOrd="0" destOrd="0" presId="urn:microsoft.com/office/officeart/2005/8/layout/vList5"/>
    <dgm:cxn modelId="{370E6923-23D8-43C0-AFDC-1C254FCE1228}" type="presParOf" srcId="{A8E666C1-CB34-4732-848A-01D0B474B00C}" destId="{94DEA1E4-FB55-409E-AA9B-E27C3980519D}" srcOrd="9" destOrd="0" presId="urn:microsoft.com/office/officeart/2005/8/layout/vList5"/>
    <dgm:cxn modelId="{484D62AC-5FF7-4730-83A7-979B4F3AFCBA}" type="presParOf" srcId="{A8E666C1-CB34-4732-848A-01D0B474B00C}" destId="{6B9C1A15-CAE0-489E-AB76-41CF5164364D}" srcOrd="10" destOrd="0" presId="urn:microsoft.com/office/officeart/2005/8/layout/vList5"/>
    <dgm:cxn modelId="{457F7E69-A7CD-4513-BAD0-ADE4569C6F02}" type="presParOf" srcId="{6B9C1A15-CAE0-489E-AB76-41CF5164364D}" destId="{0EEA8E79-C405-4800-A737-74D7848EAD3A}" srcOrd="0" destOrd="0" presId="urn:microsoft.com/office/officeart/2005/8/layout/vList5"/>
    <dgm:cxn modelId="{056CE9BB-2731-4944-AD14-E7406733AC69}" type="presParOf" srcId="{A8E666C1-CB34-4732-848A-01D0B474B00C}" destId="{A04F2AAC-078E-47ED-B2EE-C06E419E818F}" srcOrd="11" destOrd="0" presId="urn:microsoft.com/office/officeart/2005/8/layout/vList5"/>
    <dgm:cxn modelId="{FAA45314-B7FF-450F-ACEB-FCBBC49D5787}" type="presParOf" srcId="{A8E666C1-CB34-4732-848A-01D0B474B00C}" destId="{CAD63DB6-02CC-4A19-986E-5D090DE5717E}" srcOrd="12" destOrd="0" presId="urn:microsoft.com/office/officeart/2005/8/layout/vList5"/>
    <dgm:cxn modelId="{1C4AC80E-E942-4610-B5EA-9BE0BA132090}" type="presParOf" srcId="{CAD63DB6-02CC-4A19-986E-5D090DE5717E}" destId="{B5DF55A6-8E86-4076-9684-1E88B1726F8C}" srcOrd="0" destOrd="0" presId="urn:microsoft.com/office/officeart/2005/8/layout/vList5"/>
    <dgm:cxn modelId="{6020870E-6E04-43A8-AAAD-8C9E17B58631}" type="presParOf" srcId="{A8E666C1-CB34-4732-848A-01D0B474B00C}" destId="{7CB1A784-5027-4F5C-8D5A-296482AD9EEF}" srcOrd="13" destOrd="0" presId="urn:microsoft.com/office/officeart/2005/8/layout/vList5"/>
    <dgm:cxn modelId="{D52FAB0D-3158-4509-8FC1-10CC8A7F4616}" type="presParOf" srcId="{A8E666C1-CB34-4732-848A-01D0B474B00C}" destId="{FF1706FB-FBE0-4863-8EDF-A0711FEB34BC}" srcOrd="14" destOrd="0" presId="urn:microsoft.com/office/officeart/2005/8/layout/vList5"/>
    <dgm:cxn modelId="{9C11F51E-F64E-46C6-A482-BE763BFF585E}" type="presParOf" srcId="{FF1706FB-FBE0-4863-8EDF-A0711FEB34BC}" destId="{C66114DB-E86E-455D-A71B-84404D7877C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6690F0-A52A-4697-8FC2-6EBA199D809D}" type="doc">
      <dgm:prSet loTypeId="urn:microsoft.com/office/officeart/2005/8/layout/list1" loCatId="list" qsTypeId="urn:microsoft.com/office/officeart/2005/8/quickstyle/simple1" qsCatId="simple" csTypeId="urn:microsoft.com/office/officeart/2005/8/colors/accent0_3" csCatId="mainScheme"/>
      <dgm:spPr/>
      <dgm:t>
        <a:bodyPr/>
        <a:lstStyle/>
        <a:p>
          <a:endParaRPr lang="en-US"/>
        </a:p>
      </dgm:t>
    </dgm:pt>
    <dgm:pt modelId="{B69FB976-DDE0-484E-B890-CFDD3F4F6EA0}">
      <dgm:prSet custT="1"/>
      <dgm:spPr/>
      <dgm:t>
        <a:bodyPr/>
        <a:lstStyle/>
        <a:p>
          <a:r>
            <a:rPr lang="en-US" sz="2400" b="1" dirty="0"/>
            <a:t>City savings/cash reserves.</a:t>
          </a:r>
        </a:p>
      </dgm:t>
    </dgm:pt>
    <dgm:pt modelId="{6C57D43F-02A3-47A4-861F-BF9A93B8C45C}" type="parTrans" cxnId="{63BAA9C0-09DB-432E-BB6A-7CB0240F7FB6}">
      <dgm:prSet/>
      <dgm:spPr/>
      <dgm:t>
        <a:bodyPr/>
        <a:lstStyle/>
        <a:p>
          <a:endParaRPr lang="en-US"/>
        </a:p>
      </dgm:t>
    </dgm:pt>
    <dgm:pt modelId="{7538F234-8AE7-40FC-8C16-A3036DE9444A}" type="sibTrans" cxnId="{63BAA9C0-09DB-432E-BB6A-7CB0240F7FB6}">
      <dgm:prSet/>
      <dgm:spPr/>
      <dgm:t>
        <a:bodyPr/>
        <a:lstStyle/>
        <a:p>
          <a:endParaRPr lang="en-US"/>
        </a:p>
      </dgm:t>
    </dgm:pt>
    <dgm:pt modelId="{C01A8708-D09E-42F0-925B-29C1A660CBBC}">
      <dgm:prSet custT="1"/>
      <dgm:spPr/>
      <dgm:t>
        <a:bodyPr/>
        <a:lstStyle/>
        <a:p>
          <a:r>
            <a:rPr lang="en-US" sz="2400" b="1" dirty="0"/>
            <a:t>Total: $5,828,000</a:t>
          </a:r>
        </a:p>
      </dgm:t>
    </dgm:pt>
    <dgm:pt modelId="{4B6FEAD7-6C03-4871-81C3-6698CA819017}" type="parTrans" cxnId="{2AAF0040-2ACE-4136-8049-B4933647B98F}">
      <dgm:prSet/>
      <dgm:spPr/>
      <dgm:t>
        <a:bodyPr/>
        <a:lstStyle/>
        <a:p>
          <a:endParaRPr lang="en-US"/>
        </a:p>
      </dgm:t>
    </dgm:pt>
    <dgm:pt modelId="{F706F6CB-57F8-4D16-AB52-D1556A17128C}" type="sibTrans" cxnId="{2AAF0040-2ACE-4136-8049-B4933647B98F}">
      <dgm:prSet/>
      <dgm:spPr/>
      <dgm:t>
        <a:bodyPr/>
        <a:lstStyle/>
        <a:p>
          <a:endParaRPr lang="en-US"/>
        </a:p>
      </dgm:t>
    </dgm:pt>
    <dgm:pt modelId="{E795F72D-3D36-4267-9CB8-34A7D92F8DFD}">
      <dgm:prSet custT="1"/>
      <dgm:spPr/>
      <dgm:t>
        <a:bodyPr/>
        <a:lstStyle/>
        <a:p>
          <a:r>
            <a:rPr lang="en-US" sz="1800" dirty="0"/>
            <a:t>Restricted</a:t>
          </a:r>
        </a:p>
      </dgm:t>
    </dgm:pt>
    <dgm:pt modelId="{2CEBA2E3-8EA3-4C4C-BA1A-5C6435733767}" type="parTrans" cxnId="{B9ED3C3D-65DF-464C-9CCB-7180A4A7935F}">
      <dgm:prSet/>
      <dgm:spPr/>
      <dgm:t>
        <a:bodyPr/>
        <a:lstStyle/>
        <a:p>
          <a:endParaRPr lang="en-US"/>
        </a:p>
      </dgm:t>
    </dgm:pt>
    <dgm:pt modelId="{713BC447-4729-42DE-875F-B524CC5F56C5}" type="sibTrans" cxnId="{B9ED3C3D-65DF-464C-9CCB-7180A4A7935F}">
      <dgm:prSet/>
      <dgm:spPr/>
      <dgm:t>
        <a:bodyPr/>
        <a:lstStyle/>
        <a:p>
          <a:endParaRPr lang="en-US"/>
        </a:p>
      </dgm:t>
    </dgm:pt>
    <dgm:pt modelId="{3D799093-6319-46D9-90F8-600F25C9B467}">
      <dgm:prSet custT="1"/>
      <dgm:spPr/>
      <dgm:t>
        <a:bodyPr/>
        <a:lstStyle/>
        <a:p>
          <a:r>
            <a:rPr lang="en-US" sz="1800"/>
            <a:t>Parks - $1,000,000</a:t>
          </a:r>
        </a:p>
      </dgm:t>
    </dgm:pt>
    <dgm:pt modelId="{668A04D1-96DC-48C2-AB45-ED8EF702E5C3}" type="parTrans" cxnId="{0D80CDB2-6B21-41E2-B03F-B5E080E4FC34}">
      <dgm:prSet/>
      <dgm:spPr/>
      <dgm:t>
        <a:bodyPr/>
        <a:lstStyle/>
        <a:p>
          <a:endParaRPr lang="en-US"/>
        </a:p>
      </dgm:t>
    </dgm:pt>
    <dgm:pt modelId="{D3BF21BB-9ADF-48E8-82CC-9EA23FC9EB41}" type="sibTrans" cxnId="{0D80CDB2-6B21-41E2-B03F-B5E080E4FC34}">
      <dgm:prSet/>
      <dgm:spPr/>
      <dgm:t>
        <a:bodyPr/>
        <a:lstStyle/>
        <a:p>
          <a:endParaRPr lang="en-US"/>
        </a:p>
      </dgm:t>
    </dgm:pt>
    <dgm:pt modelId="{F9C0178E-4ECC-42A1-B2BF-0509F8D2A71A}">
      <dgm:prSet custT="1"/>
      <dgm:spPr/>
      <dgm:t>
        <a:bodyPr/>
        <a:lstStyle/>
        <a:p>
          <a:r>
            <a:rPr lang="en-US" sz="1800"/>
            <a:t>Policy decision. Request may be made to apply Playground expenses against this. </a:t>
          </a:r>
        </a:p>
      </dgm:t>
    </dgm:pt>
    <dgm:pt modelId="{1480383E-65DC-4585-B30E-DA4C0B72AC9A}" type="parTrans" cxnId="{02728891-092B-4F33-BFF1-A101A0353522}">
      <dgm:prSet/>
      <dgm:spPr/>
      <dgm:t>
        <a:bodyPr/>
        <a:lstStyle/>
        <a:p>
          <a:endParaRPr lang="en-US"/>
        </a:p>
      </dgm:t>
    </dgm:pt>
    <dgm:pt modelId="{BA567A47-7745-452F-B83D-3D63657FD3B7}" type="sibTrans" cxnId="{02728891-092B-4F33-BFF1-A101A0353522}">
      <dgm:prSet/>
      <dgm:spPr/>
      <dgm:t>
        <a:bodyPr/>
        <a:lstStyle/>
        <a:p>
          <a:endParaRPr lang="en-US"/>
        </a:p>
      </dgm:t>
    </dgm:pt>
    <dgm:pt modelId="{5DB44599-E91B-4253-BDC2-7CE1399358CE}">
      <dgm:prSet custT="1"/>
      <dgm:spPr/>
      <dgm:t>
        <a:bodyPr/>
        <a:lstStyle/>
        <a:p>
          <a:r>
            <a:rPr lang="en-US" sz="1800" dirty="0"/>
            <a:t>Rose Garden - $113,000</a:t>
          </a:r>
        </a:p>
      </dgm:t>
    </dgm:pt>
    <dgm:pt modelId="{EE6498A8-243C-4B2B-905C-D6CF0C5A6306}" type="parTrans" cxnId="{B4C06A6A-0EA9-44DC-9B80-09A6E2D7ECE7}">
      <dgm:prSet/>
      <dgm:spPr/>
      <dgm:t>
        <a:bodyPr/>
        <a:lstStyle/>
        <a:p>
          <a:endParaRPr lang="en-US"/>
        </a:p>
      </dgm:t>
    </dgm:pt>
    <dgm:pt modelId="{02318ED9-1EEF-4078-A3AC-FCEF183DC917}" type="sibTrans" cxnId="{B4C06A6A-0EA9-44DC-9B80-09A6E2D7ECE7}">
      <dgm:prSet/>
      <dgm:spPr/>
      <dgm:t>
        <a:bodyPr/>
        <a:lstStyle/>
        <a:p>
          <a:endParaRPr lang="en-US"/>
        </a:p>
      </dgm:t>
    </dgm:pt>
    <dgm:pt modelId="{C593D9FE-40C5-4338-B17C-7DF554F89FC9}">
      <dgm:prSet custT="1"/>
      <dgm:spPr/>
      <dgm:t>
        <a:bodyPr/>
        <a:lstStyle/>
        <a:p>
          <a:r>
            <a:rPr lang="en-US" sz="1800"/>
            <a:t>Unrestricted: $ 4,715,000</a:t>
          </a:r>
        </a:p>
      </dgm:t>
    </dgm:pt>
    <dgm:pt modelId="{AA6DB760-BCBF-4FB9-B091-39BDC70DF74E}" type="parTrans" cxnId="{31DE0DA8-43D6-4CCF-AE43-389786274BEE}">
      <dgm:prSet/>
      <dgm:spPr/>
      <dgm:t>
        <a:bodyPr/>
        <a:lstStyle/>
        <a:p>
          <a:endParaRPr lang="en-US"/>
        </a:p>
      </dgm:t>
    </dgm:pt>
    <dgm:pt modelId="{7D6C3823-2E9B-47D5-AEFA-2A24D9B49506}" type="sibTrans" cxnId="{31DE0DA8-43D6-4CCF-AE43-389786274BEE}">
      <dgm:prSet/>
      <dgm:spPr/>
      <dgm:t>
        <a:bodyPr/>
        <a:lstStyle/>
        <a:p>
          <a:endParaRPr lang="en-US"/>
        </a:p>
      </dgm:t>
    </dgm:pt>
    <dgm:pt modelId="{3CE3E948-3C20-4245-9706-460246EC3DCE}">
      <dgm:prSet custT="1"/>
      <dgm:spPr/>
      <dgm:t>
        <a:bodyPr/>
        <a:lstStyle/>
        <a:p>
          <a:r>
            <a:rPr lang="en-US" sz="2400" b="1"/>
            <a:t>Very healthy. </a:t>
          </a:r>
        </a:p>
      </dgm:t>
    </dgm:pt>
    <dgm:pt modelId="{401285C4-CEA5-4DAB-B3D2-922FAD74B905}" type="parTrans" cxnId="{FF880FBA-3A06-45C0-AE00-EA6D7B7163C2}">
      <dgm:prSet/>
      <dgm:spPr/>
      <dgm:t>
        <a:bodyPr/>
        <a:lstStyle/>
        <a:p>
          <a:endParaRPr lang="en-US"/>
        </a:p>
      </dgm:t>
    </dgm:pt>
    <dgm:pt modelId="{8CB8D2DE-E647-475B-ABF6-824EAF30BE90}" type="sibTrans" cxnId="{FF880FBA-3A06-45C0-AE00-EA6D7B7163C2}">
      <dgm:prSet/>
      <dgm:spPr/>
      <dgm:t>
        <a:bodyPr/>
        <a:lstStyle/>
        <a:p>
          <a:endParaRPr lang="en-US"/>
        </a:p>
      </dgm:t>
    </dgm:pt>
    <dgm:pt modelId="{381BE3E4-07BB-4CEE-AE8F-0F22552B900B}">
      <dgm:prSet custT="1"/>
      <dgm:spPr/>
      <dgm:t>
        <a:bodyPr/>
        <a:lstStyle/>
        <a:p>
          <a:r>
            <a:rPr lang="en-US" sz="1800" dirty="0"/>
            <a:t>Important to strike the right balance of keeping adequate reserves for a “rainy day” and investing in much needed maintenance and improvement of City infrastructure. </a:t>
          </a:r>
        </a:p>
      </dgm:t>
    </dgm:pt>
    <dgm:pt modelId="{4D30E529-4DE1-4602-9FFF-446871F19D4B}" type="parTrans" cxnId="{3D4A15B5-C3A0-4DF1-8D33-1BD7D1E8F1DE}">
      <dgm:prSet/>
      <dgm:spPr/>
      <dgm:t>
        <a:bodyPr/>
        <a:lstStyle/>
        <a:p>
          <a:endParaRPr lang="en-US"/>
        </a:p>
      </dgm:t>
    </dgm:pt>
    <dgm:pt modelId="{4B720551-1DA0-4EBD-A29A-F1D0D5245359}" type="sibTrans" cxnId="{3D4A15B5-C3A0-4DF1-8D33-1BD7D1E8F1DE}">
      <dgm:prSet/>
      <dgm:spPr/>
      <dgm:t>
        <a:bodyPr/>
        <a:lstStyle/>
        <a:p>
          <a:endParaRPr lang="en-US"/>
        </a:p>
      </dgm:t>
    </dgm:pt>
    <dgm:pt modelId="{C08B990E-CD41-4F15-ACB8-EA5AD4B06D3C}">
      <dgm:prSet custT="1"/>
      <dgm:spPr/>
      <dgm:t>
        <a:bodyPr/>
        <a:lstStyle/>
        <a:p>
          <a:r>
            <a:rPr lang="en-US" sz="1800" dirty="0"/>
            <a:t>Current Policy – Keep at least $1,000,000 total in reserves. </a:t>
          </a:r>
        </a:p>
      </dgm:t>
    </dgm:pt>
    <dgm:pt modelId="{976FB530-BE52-4E46-943C-0B28650C151B}" type="parTrans" cxnId="{13B30EB2-A270-48EB-9B6B-96C147E62A70}">
      <dgm:prSet/>
      <dgm:spPr/>
      <dgm:t>
        <a:bodyPr/>
        <a:lstStyle/>
        <a:p>
          <a:endParaRPr lang="en-US"/>
        </a:p>
      </dgm:t>
    </dgm:pt>
    <dgm:pt modelId="{8F355F99-5DB6-47EA-8677-48E531E40693}" type="sibTrans" cxnId="{13B30EB2-A270-48EB-9B6B-96C147E62A70}">
      <dgm:prSet/>
      <dgm:spPr/>
      <dgm:t>
        <a:bodyPr/>
        <a:lstStyle/>
        <a:p>
          <a:endParaRPr lang="en-US"/>
        </a:p>
      </dgm:t>
    </dgm:pt>
    <dgm:pt modelId="{C3D68750-32A7-4432-B81C-F79A04458227}" type="pres">
      <dgm:prSet presAssocID="{2A6690F0-A52A-4697-8FC2-6EBA199D809D}" presName="linear" presStyleCnt="0">
        <dgm:presLayoutVars>
          <dgm:dir/>
          <dgm:animLvl val="lvl"/>
          <dgm:resizeHandles val="exact"/>
        </dgm:presLayoutVars>
      </dgm:prSet>
      <dgm:spPr/>
    </dgm:pt>
    <dgm:pt modelId="{D392AB17-0107-4AFF-A887-B4996B05D85A}" type="pres">
      <dgm:prSet presAssocID="{B69FB976-DDE0-484E-B890-CFDD3F4F6EA0}" presName="parentLin" presStyleCnt="0"/>
      <dgm:spPr/>
    </dgm:pt>
    <dgm:pt modelId="{A60AE429-568B-4B22-BA6E-7A8348749498}" type="pres">
      <dgm:prSet presAssocID="{B69FB976-DDE0-484E-B890-CFDD3F4F6EA0}" presName="parentLeftMargin" presStyleLbl="node1" presStyleIdx="0" presStyleCnt="3"/>
      <dgm:spPr/>
    </dgm:pt>
    <dgm:pt modelId="{C27C1994-E5DF-422B-BDE5-3FDAEB67572E}" type="pres">
      <dgm:prSet presAssocID="{B69FB976-DDE0-484E-B890-CFDD3F4F6EA0}" presName="parentText" presStyleLbl="node1" presStyleIdx="0" presStyleCnt="3">
        <dgm:presLayoutVars>
          <dgm:chMax val="0"/>
          <dgm:bulletEnabled val="1"/>
        </dgm:presLayoutVars>
      </dgm:prSet>
      <dgm:spPr/>
    </dgm:pt>
    <dgm:pt modelId="{5AB47BA3-ACF7-4695-B0FB-793B2A299DCF}" type="pres">
      <dgm:prSet presAssocID="{B69FB976-DDE0-484E-B890-CFDD3F4F6EA0}" presName="negativeSpace" presStyleCnt="0"/>
      <dgm:spPr/>
    </dgm:pt>
    <dgm:pt modelId="{4102CAA0-9414-4AD9-AD79-14E716FBE73C}" type="pres">
      <dgm:prSet presAssocID="{B69FB976-DDE0-484E-B890-CFDD3F4F6EA0}" presName="childText" presStyleLbl="conFgAcc1" presStyleIdx="0" presStyleCnt="3">
        <dgm:presLayoutVars>
          <dgm:bulletEnabled val="1"/>
        </dgm:presLayoutVars>
      </dgm:prSet>
      <dgm:spPr/>
    </dgm:pt>
    <dgm:pt modelId="{4DCE80A9-0321-4EB8-99D8-4D952A6621FB}" type="pres">
      <dgm:prSet presAssocID="{7538F234-8AE7-40FC-8C16-A3036DE9444A}" presName="spaceBetweenRectangles" presStyleCnt="0"/>
      <dgm:spPr/>
    </dgm:pt>
    <dgm:pt modelId="{E6D0A421-5BE5-4882-AC8E-B271933FEA30}" type="pres">
      <dgm:prSet presAssocID="{C01A8708-D09E-42F0-925B-29C1A660CBBC}" presName="parentLin" presStyleCnt="0"/>
      <dgm:spPr/>
    </dgm:pt>
    <dgm:pt modelId="{9970377A-504A-48C1-98DE-953425B361B7}" type="pres">
      <dgm:prSet presAssocID="{C01A8708-D09E-42F0-925B-29C1A660CBBC}" presName="parentLeftMargin" presStyleLbl="node1" presStyleIdx="0" presStyleCnt="3"/>
      <dgm:spPr/>
    </dgm:pt>
    <dgm:pt modelId="{B4D5B02E-822E-4885-BAA7-E199691D250B}" type="pres">
      <dgm:prSet presAssocID="{C01A8708-D09E-42F0-925B-29C1A660CBBC}" presName="parentText" presStyleLbl="node1" presStyleIdx="1" presStyleCnt="3">
        <dgm:presLayoutVars>
          <dgm:chMax val="0"/>
          <dgm:bulletEnabled val="1"/>
        </dgm:presLayoutVars>
      </dgm:prSet>
      <dgm:spPr/>
    </dgm:pt>
    <dgm:pt modelId="{150F0BE0-36FC-4D59-9BA6-928F085D39A1}" type="pres">
      <dgm:prSet presAssocID="{C01A8708-D09E-42F0-925B-29C1A660CBBC}" presName="negativeSpace" presStyleCnt="0"/>
      <dgm:spPr/>
    </dgm:pt>
    <dgm:pt modelId="{162759F2-A238-41CB-AAA8-6A0A12B07E69}" type="pres">
      <dgm:prSet presAssocID="{C01A8708-D09E-42F0-925B-29C1A660CBBC}" presName="childText" presStyleLbl="conFgAcc1" presStyleIdx="1" presStyleCnt="3">
        <dgm:presLayoutVars>
          <dgm:bulletEnabled val="1"/>
        </dgm:presLayoutVars>
      </dgm:prSet>
      <dgm:spPr/>
    </dgm:pt>
    <dgm:pt modelId="{F0AB8829-C04D-4641-AA14-A4B0E08C2DBA}" type="pres">
      <dgm:prSet presAssocID="{F706F6CB-57F8-4D16-AB52-D1556A17128C}" presName="spaceBetweenRectangles" presStyleCnt="0"/>
      <dgm:spPr/>
    </dgm:pt>
    <dgm:pt modelId="{0DF148A0-F4E2-4029-9A38-1B23B6FA2B65}" type="pres">
      <dgm:prSet presAssocID="{3CE3E948-3C20-4245-9706-460246EC3DCE}" presName="parentLin" presStyleCnt="0"/>
      <dgm:spPr/>
    </dgm:pt>
    <dgm:pt modelId="{1A8F2A55-BC2A-40CA-91EA-B869526A0973}" type="pres">
      <dgm:prSet presAssocID="{3CE3E948-3C20-4245-9706-460246EC3DCE}" presName="parentLeftMargin" presStyleLbl="node1" presStyleIdx="1" presStyleCnt="3"/>
      <dgm:spPr/>
    </dgm:pt>
    <dgm:pt modelId="{BF3A6BD6-A359-4E7E-9CB3-8A993C39BCB5}" type="pres">
      <dgm:prSet presAssocID="{3CE3E948-3C20-4245-9706-460246EC3DCE}" presName="parentText" presStyleLbl="node1" presStyleIdx="2" presStyleCnt="3">
        <dgm:presLayoutVars>
          <dgm:chMax val="0"/>
          <dgm:bulletEnabled val="1"/>
        </dgm:presLayoutVars>
      </dgm:prSet>
      <dgm:spPr/>
    </dgm:pt>
    <dgm:pt modelId="{250B9A9A-179E-4275-A569-7DB023864762}" type="pres">
      <dgm:prSet presAssocID="{3CE3E948-3C20-4245-9706-460246EC3DCE}" presName="negativeSpace" presStyleCnt="0"/>
      <dgm:spPr/>
    </dgm:pt>
    <dgm:pt modelId="{139B69B2-BAEA-4552-ABBC-144B8122A6DE}" type="pres">
      <dgm:prSet presAssocID="{3CE3E948-3C20-4245-9706-460246EC3DCE}" presName="childText" presStyleLbl="conFgAcc1" presStyleIdx="2" presStyleCnt="3">
        <dgm:presLayoutVars>
          <dgm:bulletEnabled val="1"/>
        </dgm:presLayoutVars>
      </dgm:prSet>
      <dgm:spPr/>
    </dgm:pt>
  </dgm:ptLst>
  <dgm:cxnLst>
    <dgm:cxn modelId="{C5FB8602-3822-4AC7-8EEA-C625792FDBCB}" type="presOf" srcId="{C08B990E-CD41-4F15-ACB8-EA5AD4B06D3C}" destId="{139B69B2-BAEA-4552-ABBC-144B8122A6DE}" srcOrd="0" destOrd="1" presId="urn:microsoft.com/office/officeart/2005/8/layout/list1"/>
    <dgm:cxn modelId="{A286BA0B-769B-4119-92FD-6A0BA2DFCA50}" type="presOf" srcId="{5DB44599-E91B-4253-BDC2-7CE1399358CE}" destId="{162759F2-A238-41CB-AAA8-6A0A12B07E69}" srcOrd="0" destOrd="3" presId="urn:microsoft.com/office/officeart/2005/8/layout/list1"/>
    <dgm:cxn modelId="{DC882B14-5169-42C1-B2D8-674277AB8209}" type="presOf" srcId="{381BE3E4-07BB-4CEE-AE8F-0F22552B900B}" destId="{139B69B2-BAEA-4552-ABBC-144B8122A6DE}" srcOrd="0" destOrd="0" presId="urn:microsoft.com/office/officeart/2005/8/layout/list1"/>
    <dgm:cxn modelId="{52C1772B-F9D1-4691-A1E6-BA900BED537C}" type="presOf" srcId="{B69FB976-DDE0-484E-B890-CFDD3F4F6EA0}" destId="{A60AE429-568B-4B22-BA6E-7A8348749498}" srcOrd="0" destOrd="0" presId="urn:microsoft.com/office/officeart/2005/8/layout/list1"/>
    <dgm:cxn modelId="{B9ED3C3D-65DF-464C-9CCB-7180A4A7935F}" srcId="{C01A8708-D09E-42F0-925B-29C1A660CBBC}" destId="{E795F72D-3D36-4267-9CB8-34A7D92F8DFD}" srcOrd="0" destOrd="0" parTransId="{2CEBA2E3-8EA3-4C4C-BA1A-5C6435733767}" sibTransId="{713BC447-4729-42DE-875F-B524CC5F56C5}"/>
    <dgm:cxn modelId="{120B573E-A033-4B51-B9C9-90FF57B7C008}" type="presOf" srcId="{3D799093-6319-46D9-90F8-600F25C9B467}" destId="{162759F2-A238-41CB-AAA8-6A0A12B07E69}" srcOrd="0" destOrd="1" presId="urn:microsoft.com/office/officeart/2005/8/layout/list1"/>
    <dgm:cxn modelId="{2AAF0040-2ACE-4136-8049-B4933647B98F}" srcId="{2A6690F0-A52A-4697-8FC2-6EBA199D809D}" destId="{C01A8708-D09E-42F0-925B-29C1A660CBBC}" srcOrd="1" destOrd="0" parTransId="{4B6FEAD7-6C03-4871-81C3-6698CA819017}" sibTransId="{F706F6CB-57F8-4D16-AB52-D1556A17128C}"/>
    <dgm:cxn modelId="{7978DE68-7504-4D9B-A4C2-0F230A43B785}" type="presOf" srcId="{C01A8708-D09E-42F0-925B-29C1A660CBBC}" destId="{9970377A-504A-48C1-98DE-953425B361B7}" srcOrd="0" destOrd="0" presId="urn:microsoft.com/office/officeart/2005/8/layout/list1"/>
    <dgm:cxn modelId="{B4C06A6A-0EA9-44DC-9B80-09A6E2D7ECE7}" srcId="{E795F72D-3D36-4267-9CB8-34A7D92F8DFD}" destId="{5DB44599-E91B-4253-BDC2-7CE1399358CE}" srcOrd="1" destOrd="0" parTransId="{EE6498A8-243C-4B2B-905C-D6CF0C5A6306}" sibTransId="{02318ED9-1EEF-4078-A3AC-FCEF183DC917}"/>
    <dgm:cxn modelId="{BB0F524C-FFED-468F-B117-D568FDC50638}" type="presOf" srcId="{C593D9FE-40C5-4338-B17C-7DF554F89FC9}" destId="{162759F2-A238-41CB-AAA8-6A0A12B07E69}" srcOrd="0" destOrd="4" presId="urn:microsoft.com/office/officeart/2005/8/layout/list1"/>
    <dgm:cxn modelId="{9D40C27D-7ADE-432D-B172-6C345098D64F}" type="presOf" srcId="{3CE3E948-3C20-4245-9706-460246EC3DCE}" destId="{BF3A6BD6-A359-4E7E-9CB3-8A993C39BCB5}" srcOrd="1" destOrd="0" presId="urn:microsoft.com/office/officeart/2005/8/layout/list1"/>
    <dgm:cxn modelId="{64BA3088-E59A-4BFC-A4D3-E784D174F096}" type="presOf" srcId="{C01A8708-D09E-42F0-925B-29C1A660CBBC}" destId="{B4D5B02E-822E-4885-BAA7-E199691D250B}" srcOrd="1" destOrd="0" presId="urn:microsoft.com/office/officeart/2005/8/layout/list1"/>
    <dgm:cxn modelId="{02728891-092B-4F33-BFF1-A101A0353522}" srcId="{3D799093-6319-46D9-90F8-600F25C9B467}" destId="{F9C0178E-4ECC-42A1-B2BF-0509F8D2A71A}" srcOrd="0" destOrd="0" parTransId="{1480383E-65DC-4585-B30E-DA4C0B72AC9A}" sibTransId="{BA567A47-7745-452F-B83D-3D63657FD3B7}"/>
    <dgm:cxn modelId="{894B44A5-17F8-4DE4-ACBF-7DAB19CD9AC2}" type="presOf" srcId="{2A6690F0-A52A-4697-8FC2-6EBA199D809D}" destId="{C3D68750-32A7-4432-B81C-F79A04458227}" srcOrd="0" destOrd="0" presId="urn:microsoft.com/office/officeart/2005/8/layout/list1"/>
    <dgm:cxn modelId="{31DE0DA8-43D6-4CCF-AE43-389786274BEE}" srcId="{C01A8708-D09E-42F0-925B-29C1A660CBBC}" destId="{C593D9FE-40C5-4338-B17C-7DF554F89FC9}" srcOrd="1" destOrd="0" parTransId="{AA6DB760-BCBF-4FB9-B091-39BDC70DF74E}" sibTransId="{7D6C3823-2E9B-47D5-AEFA-2A24D9B49506}"/>
    <dgm:cxn modelId="{13B30EB2-A270-48EB-9B6B-96C147E62A70}" srcId="{3CE3E948-3C20-4245-9706-460246EC3DCE}" destId="{C08B990E-CD41-4F15-ACB8-EA5AD4B06D3C}" srcOrd="1" destOrd="0" parTransId="{976FB530-BE52-4E46-943C-0B28650C151B}" sibTransId="{8F355F99-5DB6-47EA-8677-48E531E40693}"/>
    <dgm:cxn modelId="{34E43DB2-C9F5-48E9-B197-F8D665C7ECAB}" type="presOf" srcId="{F9C0178E-4ECC-42A1-B2BF-0509F8D2A71A}" destId="{162759F2-A238-41CB-AAA8-6A0A12B07E69}" srcOrd="0" destOrd="2" presId="urn:microsoft.com/office/officeart/2005/8/layout/list1"/>
    <dgm:cxn modelId="{0D80CDB2-6B21-41E2-B03F-B5E080E4FC34}" srcId="{E795F72D-3D36-4267-9CB8-34A7D92F8DFD}" destId="{3D799093-6319-46D9-90F8-600F25C9B467}" srcOrd="0" destOrd="0" parTransId="{668A04D1-96DC-48C2-AB45-ED8EF702E5C3}" sibTransId="{D3BF21BB-9ADF-48E8-82CC-9EA23FC9EB41}"/>
    <dgm:cxn modelId="{3D4A15B5-C3A0-4DF1-8D33-1BD7D1E8F1DE}" srcId="{3CE3E948-3C20-4245-9706-460246EC3DCE}" destId="{381BE3E4-07BB-4CEE-AE8F-0F22552B900B}" srcOrd="0" destOrd="0" parTransId="{4D30E529-4DE1-4602-9FFF-446871F19D4B}" sibTransId="{4B720551-1DA0-4EBD-A29A-F1D0D5245359}"/>
    <dgm:cxn modelId="{FF880FBA-3A06-45C0-AE00-EA6D7B7163C2}" srcId="{2A6690F0-A52A-4697-8FC2-6EBA199D809D}" destId="{3CE3E948-3C20-4245-9706-460246EC3DCE}" srcOrd="2" destOrd="0" parTransId="{401285C4-CEA5-4DAB-B3D2-922FAD74B905}" sibTransId="{8CB8D2DE-E647-475B-ABF6-824EAF30BE90}"/>
    <dgm:cxn modelId="{63BAA9C0-09DB-432E-BB6A-7CB0240F7FB6}" srcId="{2A6690F0-A52A-4697-8FC2-6EBA199D809D}" destId="{B69FB976-DDE0-484E-B890-CFDD3F4F6EA0}" srcOrd="0" destOrd="0" parTransId="{6C57D43F-02A3-47A4-861F-BF9A93B8C45C}" sibTransId="{7538F234-8AE7-40FC-8C16-A3036DE9444A}"/>
    <dgm:cxn modelId="{DD0F85EC-D70C-4BCA-8396-51D990696E34}" type="presOf" srcId="{E795F72D-3D36-4267-9CB8-34A7D92F8DFD}" destId="{162759F2-A238-41CB-AAA8-6A0A12B07E69}" srcOrd="0" destOrd="0" presId="urn:microsoft.com/office/officeart/2005/8/layout/list1"/>
    <dgm:cxn modelId="{6E9669F2-C2FC-4B3B-9EB0-972751C50407}" type="presOf" srcId="{B69FB976-DDE0-484E-B890-CFDD3F4F6EA0}" destId="{C27C1994-E5DF-422B-BDE5-3FDAEB67572E}" srcOrd="1" destOrd="0" presId="urn:microsoft.com/office/officeart/2005/8/layout/list1"/>
    <dgm:cxn modelId="{245B87F2-9C53-4AF6-AD97-52E34864CC00}" type="presOf" srcId="{3CE3E948-3C20-4245-9706-460246EC3DCE}" destId="{1A8F2A55-BC2A-40CA-91EA-B869526A0973}" srcOrd="0" destOrd="0" presId="urn:microsoft.com/office/officeart/2005/8/layout/list1"/>
    <dgm:cxn modelId="{3C486191-7DD9-489A-BC43-663D5EE5D624}" type="presParOf" srcId="{C3D68750-32A7-4432-B81C-F79A04458227}" destId="{D392AB17-0107-4AFF-A887-B4996B05D85A}" srcOrd="0" destOrd="0" presId="urn:microsoft.com/office/officeart/2005/8/layout/list1"/>
    <dgm:cxn modelId="{2C03D033-9C6A-491F-B3DE-D45B4EC75B77}" type="presParOf" srcId="{D392AB17-0107-4AFF-A887-B4996B05D85A}" destId="{A60AE429-568B-4B22-BA6E-7A8348749498}" srcOrd="0" destOrd="0" presId="urn:microsoft.com/office/officeart/2005/8/layout/list1"/>
    <dgm:cxn modelId="{5CADE394-E7C7-41F4-AE69-22F67B4156EA}" type="presParOf" srcId="{D392AB17-0107-4AFF-A887-B4996B05D85A}" destId="{C27C1994-E5DF-422B-BDE5-3FDAEB67572E}" srcOrd="1" destOrd="0" presId="urn:microsoft.com/office/officeart/2005/8/layout/list1"/>
    <dgm:cxn modelId="{57E9DC12-AD78-44F7-972E-02352CB68C3A}" type="presParOf" srcId="{C3D68750-32A7-4432-B81C-F79A04458227}" destId="{5AB47BA3-ACF7-4695-B0FB-793B2A299DCF}" srcOrd="1" destOrd="0" presId="urn:microsoft.com/office/officeart/2005/8/layout/list1"/>
    <dgm:cxn modelId="{3BB61998-1EDD-4BFB-BCC4-CF6AF27FEABE}" type="presParOf" srcId="{C3D68750-32A7-4432-B81C-F79A04458227}" destId="{4102CAA0-9414-4AD9-AD79-14E716FBE73C}" srcOrd="2" destOrd="0" presId="urn:microsoft.com/office/officeart/2005/8/layout/list1"/>
    <dgm:cxn modelId="{7C1A2480-BEE3-44E7-B23F-07CDE22F76C4}" type="presParOf" srcId="{C3D68750-32A7-4432-B81C-F79A04458227}" destId="{4DCE80A9-0321-4EB8-99D8-4D952A6621FB}" srcOrd="3" destOrd="0" presId="urn:microsoft.com/office/officeart/2005/8/layout/list1"/>
    <dgm:cxn modelId="{F80F87AC-CB4A-4BF0-9705-ABBAA36BC63E}" type="presParOf" srcId="{C3D68750-32A7-4432-B81C-F79A04458227}" destId="{E6D0A421-5BE5-4882-AC8E-B271933FEA30}" srcOrd="4" destOrd="0" presId="urn:microsoft.com/office/officeart/2005/8/layout/list1"/>
    <dgm:cxn modelId="{C71FB3A3-E74D-4833-BD8A-E940C29667C3}" type="presParOf" srcId="{E6D0A421-5BE5-4882-AC8E-B271933FEA30}" destId="{9970377A-504A-48C1-98DE-953425B361B7}" srcOrd="0" destOrd="0" presId="urn:microsoft.com/office/officeart/2005/8/layout/list1"/>
    <dgm:cxn modelId="{F05D93B2-26B3-486F-92AB-96A54BAB1936}" type="presParOf" srcId="{E6D0A421-5BE5-4882-AC8E-B271933FEA30}" destId="{B4D5B02E-822E-4885-BAA7-E199691D250B}" srcOrd="1" destOrd="0" presId="urn:microsoft.com/office/officeart/2005/8/layout/list1"/>
    <dgm:cxn modelId="{D82F01DF-D8DC-4170-896C-C419C8B85CF3}" type="presParOf" srcId="{C3D68750-32A7-4432-B81C-F79A04458227}" destId="{150F0BE0-36FC-4D59-9BA6-928F085D39A1}" srcOrd="5" destOrd="0" presId="urn:microsoft.com/office/officeart/2005/8/layout/list1"/>
    <dgm:cxn modelId="{29F51041-ADFD-4DE5-9340-3B3F62A8B20A}" type="presParOf" srcId="{C3D68750-32A7-4432-B81C-F79A04458227}" destId="{162759F2-A238-41CB-AAA8-6A0A12B07E69}" srcOrd="6" destOrd="0" presId="urn:microsoft.com/office/officeart/2005/8/layout/list1"/>
    <dgm:cxn modelId="{7A4D842E-519C-4339-93E8-A5BEF1A0BC1C}" type="presParOf" srcId="{C3D68750-32A7-4432-B81C-F79A04458227}" destId="{F0AB8829-C04D-4641-AA14-A4B0E08C2DBA}" srcOrd="7" destOrd="0" presId="urn:microsoft.com/office/officeart/2005/8/layout/list1"/>
    <dgm:cxn modelId="{9E0E69B7-9CCA-4920-BF23-27541E3DE3FB}" type="presParOf" srcId="{C3D68750-32A7-4432-B81C-F79A04458227}" destId="{0DF148A0-F4E2-4029-9A38-1B23B6FA2B65}" srcOrd="8" destOrd="0" presId="urn:microsoft.com/office/officeart/2005/8/layout/list1"/>
    <dgm:cxn modelId="{AB1DC294-281B-46A4-9C7B-94D8C55383FA}" type="presParOf" srcId="{0DF148A0-F4E2-4029-9A38-1B23B6FA2B65}" destId="{1A8F2A55-BC2A-40CA-91EA-B869526A0973}" srcOrd="0" destOrd="0" presId="urn:microsoft.com/office/officeart/2005/8/layout/list1"/>
    <dgm:cxn modelId="{7E2B2EEA-8C96-4158-BD80-F6DBB2119191}" type="presParOf" srcId="{0DF148A0-F4E2-4029-9A38-1B23B6FA2B65}" destId="{BF3A6BD6-A359-4E7E-9CB3-8A993C39BCB5}" srcOrd="1" destOrd="0" presId="urn:microsoft.com/office/officeart/2005/8/layout/list1"/>
    <dgm:cxn modelId="{AEA50939-1543-4849-9517-375422C8C8FA}" type="presParOf" srcId="{C3D68750-32A7-4432-B81C-F79A04458227}" destId="{250B9A9A-179E-4275-A569-7DB023864762}" srcOrd="9" destOrd="0" presId="urn:microsoft.com/office/officeart/2005/8/layout/list1"/>
    <dgm:cxn modelId="{1AC84657-D6C3-4132-8EBE-215BEF80B151}" type="presParOf" srcId="{C3D68750-32A7-4432-B81C-F79A04458227}" destId="{139B69B2-BAEA-4552-ABBC-144B8122A6D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604CD2-9FC7-411C-94D3-02E0C1DABA1F}" type="doc">
      <dgm:prSet loTypeId="urn:microsoft.com/office/officeart/2005/8/layout/vList5" loCatId="list" qsTypeId="urn:microsoft.com/office/officeart/2005/8/quickstyle/simple1" qsCatId="simple" csTypeId="urn:microsoft.com/office/officeart/2005/8/colors/accent5_1" csCatId="accent5"/>
      <dgm:spPr/>
      <dgm:t>
        <a:bodyPr/>
        <a:lstStyle/>
        <a:p>
          <a:endParaRPr lang="en-US"/>
        </a:p>
      </dgm:t>
    </dgm:pt>
    <dgm:pt modelId="{1BF6A129-D0E9-4009-8AA9-0410F7990739}">
      <dgm:prSet/>
      <dgm:spPr/>
      <dgm:t>
        <a:bodyPr/>
        <a:lstStyle/>
        <a:p>
          <a:r>
            <a:rPr lang="en-US" b="0" dirty="0">
              <a:solidFill>
                <a:schemeClr val="bg2"/>
              </a:solidFill>
            </a:rPr>
            <a:t>Estimated Operating Millage Rate </a:t>
          </a:r>
          <a:r>
            <a:rPr lang="en-US" b="1" dirty="0">
              <a:solidFill>
                <a:schemeClr val="bg2"/>
              </a:solidFill>
            </a:rPr>
            <a:t>Reduction</a:t>
          </a:r>
          <a:r>
            <a:rPr lang="en-US" b="0" dirty="0">
              <a:solidFill>
                <a:schemeClr val="bg2"/>
              </a:solidFill>
            </a:rPr>
            <a:t> to: 10.588 mills</a:t>
          </a:r>
        </a:p>
      </dgm:t>
    </dgm:pt>
    <dgm:pt modelId="{151B73A1-2AB6-441A-A36E-FD3237E180FD}" type="parTrans" cxnId="{56776782-510C-4A5D-8A7C-F7311EFB421E}">
      <dgm:prSet/>
      <dgm:spPr/>
      <dgm:t>
        <a:bodyPr/>
        <a:lstStyle/>
        <a:p>
          <a:endParaRPr lang="en-US"/>
        </a:p>
      </dgm:t>
    </dgm:pt>
    <dgm:pt modelId="{AAA85186-74DF-4910-95A1-EC753C5DA25B}" type="sibTrans" cxnId="{56776782-510C-4A5D-8A7C-F7311EFB421E}">
      <dgm:prSet/>
      <dgm:spPr/>
      <dgm:t>
        <a:bodyPr/>
        <a:lstStyle/>
        <a:p>
          <a:endParaRPr lang="en-US"/>
        </a:p>
      </dgm:t>
    </dgm:pt>
    <dgm:pt modelId="{F861838A-8E2E-4FD7-8A69-7CAF20EAE9C2}">
      <dgm:prSet/>
      <dgm:spPr/>
      <dgm:t>
        <a:bodyPr/>
        <a:lstStyle/>
        <a:p>
          <a:r>
            <a:rPr lang="en-US"/>
            <a:t>Decrease of .215 mills due to Headlee Rollback</a:t>
          </a:r>
        </a:p>
      </dgm:t>
    </dgm:pt>
    <dgm:pt modelId="{E3953AFC-F973-473E-AADA-CCBF15EFF18B}" type="parTrans" cxnId="{B8C09459-06DA-4CC1-88F6-50232A77E83B}">
      <dgm:prSet/>
      <dgm:spPr/>
      <dgm:t>
        <a:bodyPr/>
        <a:lstStyle/>
        <a:p>
          <a:endParaRPr lang="en-US"/>
        </a:p>
      </dgm:t>
    </dgm:pt>
    <dgm:pt modelId="{1F215584-C7E3-4A04-B79B-C0FAE98FBF2D}" type="sibTrans" cxnId="{B8C09459-06DA-4CC1-88F6-50232A77E83B}">
      <dgm:prSet/>
      <dgm:spPr/>
      <dgm:t>
        <a:bodyPr/>
        <a:lstStyle/>
        <a:p>
          <a:endParaRPr lang="en-US"/>
        </a:p>
      </dgm:t>
    </dgm:pt>
    <dgm:pt modelId="{A0319A66-44E0-40CF-B5BC-717AB48F1227}">
      <dgm:prSet/>
      <dgm:spPr/>
      <dgm:t>
        <a:bodyPr/>
        <a:lstStyle/>
        <a:p>
          <a:r>
            <a:rPr lang="en-US" b="0" dirty="0">
              <a:solidFill>
                <a:schemeClr val="bg2"/>
              </a:solidFill>
            </a:rPr>
            <a:t>Real Property Tax Revenue </a:t>
          </a:r>
          <a:r>
            <a:rPr lang="en-US" b="1" dirty="0">
              <a:solidFill>
                <a:schemeClr val="bg2"/>
              </a:solidFill>
            </a:rPr>
            <a:t>Increase</a:t>
          </a:r>
          <a:r>
            <a:rPr lang="en-US" b="0" dirty="0">
              <a:solidFill>
                <a:schemeClr val="bg2"/>
              </a:solidFill>
            </a:rPr>
            <a:t> of $111,500</a:t>
          </a:r>
        </a:p>
      </dgm:t>
    </dgm:pt>
    <dgm:pt modelId="{C0AC945A-DB41-4000-B2F0-B45E934DB055}" type="parTrans" cxnId="{C7D65871-970A-4C88-AB30-921A9005E44E}">
      <dgm:prSet/>
      <dgm:spPr/>
      <dgm:t>
        <a:bodyPr/>
        <a:lstStyle/>
        <a:p>
          <a:endParaRPr lang="en-US"/>
        </a:p>
      </dgm:t>
    </dgm:pt>
    <dgm:pt modelId="{744E8982-65F4-4AF7-9DF4-29108BCBC480}" type="sibTrans" cxnId="{C7D65871-970A-4C88-AB30-921A9005E44E}">
      <dgm:prSet/>
      <dgm:spPr/>
      <dgm:t>
        <a:bodyPr/>
        <a:lstStyle/>
        <a:p>
          <a:endParaRPr lang="en-US"/>
        </a:p>
      </dgm:t>
    </dgm:pt>
    <dgm:pt modelId="{8C95FE8C-ECBC-42D4-BB5B-774846DD99B2}">
      <dgm:prSet/>
      <dgm:spPr/>
      <dgm:t>
        <a:bodyPr/>
        <a:lstStyle/>
        <a:p>
          <a:r>
            <a:rPr lang="en-US"/>
            <a:t>Largely due to required 5% CPI increase. </a:t>
          </a:r>
        </a:p>
      </dgm:t>
    </dgm:pt>
    <dgm:pt modelId="{D529C7E0-89C5-4316-9CEF-B5FD1865A7E7}" type="parTrans" cxnId="{96BAC16B-438B-4FC8-B863-3EA862880B58}">
      <dgm:prSet/>
      <dgm:spPr/>
      <dgm:t>
        <a:bodyPr/>
        <a:lstStyle/>
        <a:p>
          <a:endParaRPr lang="en-US"/>
        </a:p>
      </dgm:t>
    </dgm:pt>
    <dgm:pt modelId="{6009680D-62C9-4393-BCD1-DC24C19C09AD}" type="sibTrans" cxnId="{96BAC16B-438B-4FC8-B863-3EA862880B58}">
      <dgm:prSet/>
      <dgm:spPr/>
      <dgm:t>
        <a:bodyPr/>
        <a:lstStyle/>
        <a:p>
          <a:endParaRPr lang="en-US"/>
        </a:p>
      </dgm:t>
    </dgm:pt>
    <dgm:pt modelId="{5B3BB989-9ABE-4D84-88CD-6FAE9FDA1ECD}">
      <dgm:prSet/>
      <dgm:spPr/>
      <dgm:t>
        <a:bodyPr/>
        <a:lstStyle/>
        <a:p>
          <a:r>
            <a:rPr lang="en-US" b="0" dirty="0">
              <a:solidFill>
                <a:schemeClr val="bg2"/>
              </a:solidFill>
            </a:rPr>
            <a:t>Permit Revenue </a:t>
          </a:r>
          <a:r>
            <a:rPr lang="en-US" b="1" dirty="0">
              <a:solidFill>
                <a:schemeClr val="bg2"/>
              </a:solidFill>
            </a:rPr>
            <a:t>Up</a:t>
          </a:r>
          <a:r>
            <a:rPr lang="en-US" b="0" dirty="0">
              <a:solidFill>
                <a:schemeClr val="bg2"/>
              </a:solidFill>
            </a:rPr>
            <a:t> Over Prior Years - $100,000</a:t>
          </a:r>
        </a:p>
      </dgm:t>
    </dgm:pt>
    <dgm:pt modelId="{FD08D825-C214-4A15-9425-7A843972F31F}" type="parTrans" cxnId="{B9F81F78-7675-4603-A74A-C3F8D3419D3E}">
      <dgm:prSet/>
      <dgm:spPr/>
      <dgm:t>
        <a:bodyPr/>
        <a:lstStyle/>
        <a:p>
          <a:endParaRPr lang="en-US"/>
        </a:p>
      </dgm:t>
    </dgm:pt>
    <dgm:pt modelId="{4B4AB5D7-2ECD-41F9-A733-9FDCCCB1B30B}" type="sibTrans" cxnId="{B9F81F78-7675-4603-A74A-C3F8D3419D3E}">
      <dgm:prSet/>
      <dgm:spPr/>
      <dgm:t>
        <a:bodyPr/>
        <a:lstStyle/>
        <a:p>
          <a:endParaRPr lang="en-US"/>
        </a:p>
      </dgm:t>
    </dgm:pt>
    <dgm:pt modelId="{FF9BB8C9-7701-4C92-83A7-CB84A773AACA}">
      <dgm:prSet/>
      <dgm:spPr/>
      <dgm:t>
        <a:bodyPr/>
        <a:lstStyle/>
        <a:p>
          <a:r>
            <a:rPr lang="en-US"/>
            <a:t>Largely due to zoning and historic district fee schedule adjustments in 2023, street dining, and increased fees for short-term rentals.</a:t>
          </a:r>
        </a:p>
      </dgm:t>
    </dgm:pt>
    <dgm:pt modelId="{7A3DA738-F769-4AB5-A1D9-A1C8143BEA7D}" type="parTrans" cxnId="{676A3BD1-2FC4-48DB-88C6-58FDFDC56604}">
      <dgm:prSet/>
      <dgm:spPr/>
      <dgm:t>
        <a:bodyPr/>
        <a:lstStyle/>
        <a:p>
          <a:endParaRPr lang="en-US"/>
        </a:p>
      </dgm:t>
    </dgm:pt>
    <dgm:pt modelId="{E6BC520B-53A4-47D9-B34C-A8D0ECDA8756}" type="sibTrans" cxnId="{676A3BD1-2FC4-48DB-88C6-58FDFDC56604}">
      <dgm:prSet/>
      <dgm:spPr/>
      <dgm:t>
        <a:bodyPr/>
        <a:lstStyle/>
        <a:p>
          <a:endParaRPr lang="en-US"/>
        </a:p>
      </dgm:t>
    </dgm:pt>
    <dgm:pt modelId="{AF47EED0-B945-4F30-885E-050749034F16}">
      <dgm:prSet/>
      <dgm:spPr/>
      <dgm:t>
        <a:bodyPr/>
        <a:lstStyle/>
        <a:p>
          <a:r>
            <a:rPr lang="en-US" b="0" dirty="0">
              <a:solidFill>
                <a:schemeClr val="bg2"/>
              </a:solidFill>
            </a:rPr>
            <a:t>Interest Income - $100,000</a:t>
          </a:r>
        </a:p>
      </dgm:t>
    </dgm:pt>
    <dgm:pt modelId="{925F3A35-C818-4C42-88C4-E8666386A890}" type="parTrans" cxnId="{051C53D1-5F6B-42E2-A1A6-A7774AA899C6}">
      <dgm:prSet/>
      <dgm:spPr/>
      <dgm:t>
        <a:bodyPr/>
        <a:lstStyle/>
        <a:p>
          <a:endParaRPr lang="en-US"/>
        </a:p>
      </dgm:t>
    </dgm:pt>
    <dgm:pt modelId="{86650E6D-D715-4AE5-800A-99E3EC323EC1}" type="sibTrans" cxnId="{051C53D1-5F6B-42E2-A1A6-A7774AA899C6}">
      <dgm:prSet/>
      <dgm:spPr/>
      <dgm:t>
        <a:bodyPr/>
        <a:lstStyle/>
        <a:p>
          <a:endParaRPr lang="en-US"/>
        </a:p>
      </dgm:t>
    </dgm:pt>
    <dgm:pt modelId="{1C00FD93-D15D-4ABE-8535-85EC3AB34918}">
      <dgm:prSet/>
      <dgm:spPr/>
      <dgm:t>
        <a:bodyPr/>
        <a:lstStyle/>
        <a:p>
          <a:r>
            <a:rPr lang="en-US"/>
            <a:t>Return on cash reserves has produced higher interest income than prior years. Interest rate reductions will have an impact. </a:t>
          </a:r>
        </a:p>
      </dgm:t>
    </dgm:pt>
    <dgm:pt modelId="{BBFD3725-99AC-4E1F-BB51-EC4AD3BA7F48}" type="parTrans" cxnId="{660905FF-4A07-4D9D-B54C-C85E376F2AEA}">
      <dgm:prSet/>
      <dgm:spPr/>
      <dgm:t>
        <a:bodyPr/>
        <a:lstStyle/>
        <a:p>
          <a:endParaRPr lang="en-US"/>
        </a:p>
      </dgm:t>
    </dgm:pt>
    <dgm:pt modelId="{3C6E0A3C-1CEC-4FD7-957D-A95D65655500}" type="sibTrans" cxnId="{660905FF-4A07-4D9D-B54C-C85E376F2AEA}">
      <dgm:prSet/>
      <dgm:spPr/>
      <dgm:t>
        <a:bodyPr/>
        <a:lstStyle/>
        <a:p>
          <a:endParaRPr lang="en-US"/>
        </a:p>
      </dgm:t>
    </dgm:pt>
    <dgm:pt modelId="{20BA8366-9CD5-4EDD-A940-0BB5E9A1DD00}">
      <dgm:prSet/>
      <dgm:spPr/>
      <dgm:t>
        <a:bodyPr/>
        <a:lstStyle/>
        <a:p>
          <a:r>
            <a:rPr lang="en-US" b="0" dirty="0">
              <a:solidFill>
                <a:schemeClr val="bg2"/>
              </a:solidFill>
            </a:rPr>
            <a:t>Federal and Other Grants</a:t>
          </a:r>
        </a:p>
      </dgm:t>
    </dgm:pt>
    <dgm:pt modelId="{CC382621-6097-4060-91E2-3E779FB042B9}" type="parTrans" cxnId="{B5501B1F-1C63-4CB7-8A7F-26F603EBE279}">
      <dgm:prSet/>
      <dgm:spPr/>
      <dgm:t>
        <a:bodyPr/>
        <a:lstStyle/>
        <a:p>
          <a:endParaRPr lang="en-US"/>
        </a:p>
      </dgm:t>
    </dgm:pt>
    <dgm:pt modelId="{5C46ACBC-7B20-40BE-A9E3-43280810C949}" type="sibTrans" cxnId="{B5501B1F-1C63-4CB7-8A7F-26F603EBE279}">
      <dgm:prSet/>
      <dgm:spPr/>
      <dgm:t>
        <a:bodyPr/>
        <a:lstStyle/>
        <a:p>
          <a:endParaRPr lang="en-US"/>
        </a:p>
      </dgm:t>
    </dgm:pt>
    <dgm:pt modelId="{220CD608-223C-464D-86F2-859A5ABF0E88}">
      <dgm:prSet/>
      <dgm:spPr/>
      <dgm:t>
        <a:bodyPr/>
        <a:lstStyle/>
        <a:p>
          <a:r>
            <a:rPr lang="en-US"/>
            <a:t>TAP and DNR Trust Fund for Blue Star Trail - $1.6 million</a:t>
          </a:r>
        </a:p>
      </dgm:t>
    </dgm:pt>
    <dgm:pt modelId="{A0A66B30-0744-42F0-8F5C-0422A11BD420}" type="parTrans" cxnId="{D3C5FEDF-69C3-481C-8338-0A2617D66640}">
      <dgm:prSet/>
      <dgm:spPr/>
      <dgm:t>
        <a:bodyPr/>
        <a:lstStyle/>
        <a:p>
          <a:endParaRPr lang="en-US"/>
        </a:p>
      </dgm:t>
    </dgm:pt>
    <dgm:pt modelId="{10942DEF-AEE8-48E1-87B0-8E5EBCDD5612}" type="sibTrans" cxnId="{D3C5FEDF-69C3-481C-8338-0A2617D66640}">
      <dgm:prSet/>
      <dgm:spPr/>
      <dgm:t>
        <a:bodyPr/>
        <a:lstStyle/>
        <a:p>
          <a:endParaRPr lang="en-US"/>
        </a:p>
      </dgm:t>
    </dgm:pt>
    <dgm:pt modelId="{6934F4E8-CA23-4AAD-B741-27FF9AB73DD5}">
      <dgm:prSet/>
      <dgm:spPr/>
      <dgm:t>
        <a:bodyPr/>
        <a:lstStyle/>
        <a:p>
          <a:r>
            <a:rPr lang="en-US"/>
            <a:t>EGLE TMF for Lead Service Lines Inventory - $175,000</a:t>
          </a:r>
        </a:p>
      </dgm:t>
    </dgm:pt>
    <dgm:pt modelId="{65FA53C1-2539-49A5-8E1F-8A63D6E9A8EA}" type="parTrans" cxnId="{F56FB8D9-1812-470E-A0C6-2D0F7A911519}">
      <dgm:prSet/>
      <dgm:spPr/>
      <dgm:t>
        <a:bodyPr/>
        <a:lstStyle/>
        <a:p>
          <a:endParaRPr lang="en-US"/>
        </a:p>
      </dgm:t>
    </dgm:pt>
    <dgm:pt modelId="{48BA54F8-5418-4B70-B5CF-28A71B9D7FB7}" type="sibTrans" cxnId="{F56FB8D9-1812-470E-A0C6-2D0F7A911519}">
      <dgm:prSet/>
      <dgm:spPr/>
      <dgm:t>
        <a:bodyPr/>
        <a:lstStyle/>
        <a:p>
          <a:endParaRPr lang="en-US"/>
        </a:p>
      </dgm:t>
    </dgm:pt>
    <dgm:pt modelId="{9CF15BA4-540C-4E33-B504-7F2485232969}">
      <dgm:prSet/>
      <dgm:spPr/>
      <dgm:t>
        <a:bodyPr/>
        <a:lstStyle/>
        <a:p>
          <a:r>
            <a:rPr lang="en-US" b="0" dirty="0">
              <a:solidFill>
                <a:schemeClr val="bg2"/>
              </a:solidFill>
            </a:rPr>
            <a:t>Fund Balance Transfer - $421,585</a:t>
          </a:r>
        </a:p>
      </dgm:t>
    </dgm:pt>
    <dgm:pt modelId="{0CC490FD-EEF7-44A4-9D90-FF18BF965F99}" type="parTrans" cxnId="{40B5CEE7-4B67-426A-A4DF-5D1B1FF022EF}">
      <dgm:prSet/>
      <dgm:spPr/>
      <dgm:t>
        <a:bodyPr/>
        <a:lstStyle/>
        <a:p>
          <a:endParaRPr lang="en-US"/>
        </a:p>
      </dgm:t>
    </dgm:pt>
    <dgm:pt modelId="{8742C684-0C6C-4C2D-9EAB-1E0CEE270D01}" type="sibTrans" cxnId="{40B5CEE7-4B67-426A-A4DF-5D1B1FF022EF}">
      <dgm:prSet/>
      <dgm:spPr/>
      <dgm:t>
        <a:bodyPr/>
        <a:lstStyle/>
        <a:p>
          <a:endParaRPr lang="en-US"/>
        </a:p>
      </dgm:t>
    </dgm:pt>
    <dgm:pt modelId="{6F254106-847B-4A3E-ABED-BE37B38CD1F0}">
      <dgm:prSet/>
      <dgm:spPr/>
      <dgm:t>
        <a:bodyPr/>
        <a:lstStyle/>
        <a:p>
          <a:r>
            <a:rPr lang="en-US"/>
            <a:t>Use of reserves to fund capital projects.</a:t>
          </a:r>
        </a:p>
      </dgm:t>
    </dgm:pt>
    <dgm:pt modelId="{43EF2532-6261-4E27-85B6-147BD2E165F6}" type="parTrans" cxnId="{737CED0D-622D-4FBA-960D-63D60FC7FDFF}">
      <dgm:prSet/>
      <dgm:spPr/>
      <dgm:t>
        <a:bodyPr/>
        <a:lstStyle/>
        <a:p>
          <a:endParaRPr lang="en-US"/>
        </a:p>
      </dgm:t>
    </dgm:pt>
    <dgm:pt modelId="{2BF4C342-3DBC-460F-8359-F995E697E0CF}" type="sibTrans" cxnId="{737CED0D-622D-4FBA-960D-63D60FC7FDFF}">
      <dgm:prSet/>
      <dgm:spPr/>
      <dgm:t>
        <a:bodyPr/>
        <a:lstStyle/>
        <a:p>
          <a:endParaRPr lang="en-US"/>
        </a:p>
      </dgm:t>
    </dgm:pt>
    <dgm:pt modelId="{9D7CB8A4-CECD-4B02-9489-EB39C1F0C4ED}" type="pres">
      <dgm:prSet presAssocID="{22604CD2-9FC7-411C-94D3-02E0C1DABA1F}" presName="Name0" presStyleCnt="0">
        <dgm:presLayoutVars>
          <dgm:dir/>
          <dgm:animLvl val="lvl"/>
          <dgm:resizeHandles val="exact"/>
        </dgm:presLayoutVars>
      </dgm:prSet>
      <dgm:spPr/>
    </dgm:pt>
    <dgm:pt modelId="{FDE296AC-220D-4A16-8F06-F82EE2A05DEE}" type="pres">
      <dgm:prSet presAssocID="{1BF6A129-D0E9-4009-8AA9-0410F7990739}" presName="linNode" presStyleCnt="0"/>
      <dgm:spPr/>
    </dgm:pt>
    <dgm:pt modelId="{1495658D-F48D-42DB-B404-36F6B2A3FB3B}" type="pres">
      <dgm:prSet presAssocID="{1BF6A129-D0E9-4009-8AA9-0410F7990739}" presName="parentText" presStyleLbl="node1" presStyleIdx="0" presStyleCnt="6">
        <dgm:presLayoutVars>
          <dgm:chMax val="1"/>
          <dgm:bulletEnabled val="1"/>
        </dgm:presLayoutVars>
      </dgm:prSet>
      <dgm:spPr/>
    </dgm:pt>
    <dgm:pt modelId="{753FADA3-3B20-4829-80E9-379AB891CB88}" type="pres">
      <dgm:prSet presAssocID="{1BF6A129-D0E9-4009-8AA9-0410F7990739}" presName="descendantText" presStyleLbl="alignAccFollowNode1" presStyleIdx="0" presStyleCnt="6">
        <dgm:presLayoutVars>
          <dgm:bulletEnabled val="1"/>
        </dgm:presLayoutVars>
      </dgm:prSet>
      <dgm:spPr/>
    </dgm:pt>
    <dgm:pt modelId="{52C47976-D818-4F7A-B927-93AD8F928431}" type="pres">
      <dgm:prSet presAssocID="{AAA85186-74DF-4910-95A1-EC753C5DA25B}" presName="sp" presStyleCnt="0"/>
      <dgm:spPr/>
    </dgm:pt>
    <dgm:pt modelId="{89AAE929-F3DA-47BB-8314-7592FC5F4706}" type="pres">
      <dgm:prSet presAssocID="{A0319A66-44E0-40CF-B5BC-717AB48F1227}" presName="linNode" presStyleCnt="0"/>
      <dgm:spPr/>
    </dgm:pt>
    <dgm:pt modelId="{625433E5-049F-4338-ABA6-658AED65425F}" type="pres">
      <dgm:prSet presAssocID="{A0319A66-44E0-40CF-B5BC-717AB48F1227}" presName="parentText" presStyleLbl="node1" presStyleIdx="1" presStyleCnt="6">
        <dgm:presLayoutVars>
          <dgm:chMax val="1"/>
          <dgm:bulletEnabled val="1"/>
        </dgm:presLayoutVars>
      </dgm:prSet>
      <dgm:spPr/>
    </dgm:pt>
    <dgm:pt modelId="{C885EBCE-8A27-4D11-A714-6219B1A081B1}" type="pres">
      <dgm:prSet presAssocID="{A0319A66-44E0-40CF-B5BC-717AB48F1227}" presName="descendantText" presStyleLbl="alignAccFollowNode1" presStyleIdx="1" presStyleCnt="6">
        <dgm:presLayoutVars>
          <dgm:bulletEnabled val="1"/>
        </dgm:presLayoutVars>
      </dgm:prSet>
      <dgm:spPr/>
    </dgm:pt>
    <dgm:pt modelId="{9269DF83-A936-43EA-AF88-4A975B74CB17}" type="pres">
      <dgm:prSet presAssocID="{744E8982-65F4-4AF7-9DF4-29108BCBC480}" presName="sp" presStyleCnt="0"/>
      <dgm:spPr/>
    </dgm:pt>
    <dgm:pt modelId="{0106B20F-1857-4788-A57F-E409FCD9CA37}" type="pres">
      <dgm:prSet presAssocID="{5B3BB989-9ABE-4D84-88CD-6FAE9FDA1ECD}" presName="linNode" presStyleCnt="0"/>
      <dgm:spPr/>
    </dgm:pt>
    <dgm:pt modelId="{B30B742A-A9A1-4F57-8945-02780AC1B5B7}" type="pres">
      <dgm:prSet presAssocID="{5B3BB989-9ABE-4D84-88CD-6FAE9FDA1ECD}" presName="parentText" presStyleLbl="node1" presStyleIdx="2" presStyleCnt="6">
        <dgm:presLayoutVars>
          <dgm:chMax val="1"/>
          <dgm:bulletEnabled val="1"/>
        </dgm:presLayoutVars>
      </dgm:prSet>
      <dgm:spPr/>
    </dgm:pt>
    <dgm:pt modelId="{9A9A6E8B-3201-41E6-84D4-CAEFEF4FFCA4}" type="pres">
      <dgm:prSet presAssocID="{5B3BB989-9ABE-4D84-88CD-6FAE9FDA1ECD}" presName="descendantText" presStyleLbl="alignAccFollowNode1" presStyleIdx="2" presStyleCnt="6">
        <dgm:presLayoutVars>
          <dgm:bulletEnabled val="1"/>
        </dgm:presLayoutVars>
      </dgm:prSet>
      <dgm:spPr/>
    </dgm:pt>
    <dgm:pt modelId="{95E372DB-5B20-44F3-8C1E-3BFEDDAC27E2}" type="pres">
      <dgm:prSet presAssocID="{4B4AB5D7-2ECD-41F9-A733-9FDCCCB1B30B}" presName="sp" presStyleCnt="0"/>
      <dgm:spPr/>
    </dgm:pt>
    <dgm:pt modelId="{3114BEE4-DD06-461C-8A4D-392FACBF043A}" type="pres">
      <dgm:prSet presAssocID="{AF47EED0-B945-4F30-885E-050749034F16}" presName="linNode" presStyleCnt="0"/>
      <dgm:spPr/>
    </dgm:pt>
    <dgm:pt modelId="{D1D20532-FDA7-4FDD-972D-972F09A72DBC}" type="pres">
      <dgm:prSet presAssocID="{AF47EED0-B945-4F30-885E-050749034F16}" presName="parentText" presStyleLbl="node1" presStyleIdx="3" presStyleCnt="6">
        <dgm:presLayoutVars>
          <dgm:chMax val="1"/>
          <dgm:bulletEnabled val="1"/>
        </dgm:presLayoutVars>
      </dgm:prSet>
      <dgm:spPr/>
    </dgm:pt>
    <dgm:pt modelId="{4B34AA58-CDA0-4B2B-B1E9-ACE65C50CDE3}" type="pres">
      <dgm:prSet presAssocID="{AF47EED0-B945-4F30-885E-050749034F16}" presName="descendantText" presStyleLbl="alignAccFollowNode1" presStyleIdx="3" presStyleCnt="6">
        <dgm:presLayoutVars>
          <dgm:bulletEnabled val="1"/>
        </dgm:presLayoutVars>
      </dgm:prSet>
      <dgm:spPr/>
    </dgm:pt>
    <dgm:pt modelId="{F01E500F-30EA-42A7-9394-62654574E0A2}" type="pres">
      <dgm:prSet presAssocID="{86650E6D-D715-4AE5-800A-99E3EC323EC1}" presName="sp" presStyleCnt="0"/>
      <dgm:spPr/>
    </dgm:pt>
    <dgm:pt modelId="{77C5C2A4-A7BA-40BE-A1CF-11DFA258EDFD}" type="pres">
      <dgm:prSet presAssocID="{20BA8366-9CD5-4EDD-A940-0BB5E9A1DD00}" presName="linNode" presStyleCnt="0"/>
      <dgm:spPr/>
    </dgm:pt>
    <dgm:pt modelId="{7C8A4D8E-B68C-4177-B56B-0E20296D1E5D}" type="pres">
      <dgm:prSet presAssocID="{20BA8366-9CD5-4EDD-A940-0BB5E9A1DD00}" presName="parentText" presStyleLbl="node1" presStyleIdx="4" presStyleCnt="6">
        <dgm:presLayoutVars>
          <dgm:chMax val="1"/>
          <dgm:bulletEnabled val="1"/>
        </dgm:presLayoutVars>
      </dgm:prSet>
      <dgm:spPr/>
    </dgm:pt>
    <dgm:pt modelId="{7303C758-CEA4-41A7-A63C-0C0A3DF3F8F2}" type="pres">
      <dgm:prSet presAssocID="{20BA8366-9CD5-4EDD-A940-0BB5E9A1DD00}" presName="descendantText" presStyleLbl="alignAccFollowNode1" presStyleIdx="4" presStyleCnt="6">
        <dgm:presLayoutVars>
          <dgm:bulletEnabled val="1"/>
        </dgm:presLayoutVars>
      </dgm:prSet>
      <dgm:spPr/>
    </dgm:pt>
    <dgm:pt modelId="{7F5E164D-1B6B-4A9D-A1DA-54BEA05A253A}" type="pres">
      <dgm:prSet presAssocID="{5C46ACBC-7B20-40BE-A9E3-43280810C949}" presName="sp" presStyleCnt="0"/>
      <dgm:spPr/>
    </dgm:pt>
    <dgm:pt modelId="{F6F7F21B-AC4F-4A28-B1C5-492E9811829C}" type="pres">
      <dgm:prSet presAssocID="{9CF15BA4-540C-4E33-B504-7F2485232969}" presName="linNode" presStyleCnt="0"/>
      <dgm:spPr/>
    </dgm:pt>
    <dgm:pt modelId="{911F7125-F84C-4BBD-9094-F467715F8790}" type="pres">
      <dgm:prSet presAssocID="{9CF15BA4-540C-4E33-B504-7F2485232969}" presName="parentText" presStyleLbl="node1" presStyleIdx="5" presStyleCnt="6">
        <dgm:presLayoutVars>
          <dgm:chMax val="1"/>
          <dgm:bulletEnabled val="1"/>
        </dgm:presLayoutVars>
      </dgm:prSet>
      <dgm:spPr/>
    </dgm:pt>
    <dgm:pt modelId="{F2C1819E-2980-4ED7-B3DA-8C618685DA80}" type="pres">
      <dgm:prSet presAssocID="{9CF15BA4-540C-4E33-B504-7F2485232969}" presName="descendantText" presStyleLbl="alignAccFollowNode1" presStyleIdx="5" presStyleCnt="6">
        <dgm:presLayoutVars>
          <dgm:bulletEnabled val="1"/>
        </dgm:presLayoutVars>
      </dgm:prSet>
      <dgm:spPr/>
    </dgm:pt>
  </dgm:ptLst>
  <dgm:cxnLst>
    <dgm:cxn modelId="{1656DF0D-E547-4492-A763-6CBEBF9F7B65}" type="presOf" srcId="{8C95FE8C-ECBC-42D4-BB5B-774846DD99B2}" destId="{C885EBCE-8A27-4D11-A714-6219B1A081B1}" srcOrd="0" destOrd="0" presId="urn:microsoft.com/office/officeart/2005/8/layout/vList5"/>
    <dgm:cxn modelId="{737CED0D-622D-4FBA-960D-63D60FC7FDFF}" srcId="{9CF15BA4-540C-4E33-B504-7F2485232969}" destId="{6F254106-847B-4A3E-ABED-BE37B38CD1F0}" srcOrd="0" destOrd="0" parTransId="{43EF2532-6261-4E27-85B6-147BD2E165F6}" sibTransId="{2BF4C342-3DBC-460F-8359-F995E697E0CF}"/>
    <dgm:cxn modelId="{B5501B1F-1C63-4CB7-8A7F-26F603EBE279}" srcId="{22604CD2-9FC7-411C-94D3-02E0C1DABA1F}" destId="{20BA8366-9CD5-4EDD-A940-0BB5E9A1DD00}" srcOrd="4" destOrd="0" parTransId="{CC382621-6097-4060-91E2-3E779FB042B9}" sibTransId="{5C46ACBC-7B20-40BE-A9E3-43280810C949}"/>
    <dgm:cxn modelId="{016F8320-800D-494B-915C-1546E9624B65}" type="presOf" srcId="{1C00FD93-D15D-4ABE-8535-85EC3AB34918}" destId="{4B34AA58-CDA0-4B2B-B1E9-ACE65C50CDE3}" srcOrd="0" destOrd="0" presId="urn:microsoft.com/office/officeart/2005/8/layout/vList5"/>
    <dgm:cxn modelId="{24C8925C-A81C-4E31-9AB2-1D88C678AF65}" type="presOf" srcId="{FF9BB8C9-7701-4C92-83A7-CB84A773AACA}" destId="{9A9A6E8B-3201-41E6-84D4-CAEFEF4FFCA4}" srcOrd="0" destOrd="0" presId="urn:microsoft.com/office/officeart/2005/8/layout/vList5"/>
    <dgm:cxn modelId="{96BAC16B-438B-4FC8-B863-3EA862880B58}" srcId="{A0319A66-44E0-40CF-B5BC-717AB48F1227}" destId="{8C95FE8C-ECBC-42D4-BB5B-774846DD99B2}" srcOrd="0" destOrd="0" parTransId="{D529C7E0-89C5-4316-9CEF-B5FD1865A7E7}" sibTransId="{6009680D-62C9-4393-BCD1-DC24C19C09AD}"/>
    <dgm:cxn modelId="{150CA84D-C2BF-4A93-97A7-B732AEE654DA}" type="presOf" srcId="{20BA8366-9CD5-4EDD-A940-0BB5E9A1DD00}" destId="{7C8A4D8E-B68C-4177-B56B-0E20296D1E5D}" srcOrd="0" destOrd="0" presId="urn:microsoft.com/office/officeart/2005/8/layout/vList5"/>
    <dgm:cxn modelId="{7B6AD46F-A153-488A-ADB9-322E6FF5CF2F}" type="presOf" srcId="{F861838A-8E2E-4FD7-8A69-7CAF20EAE9C2}" destId="{753FADA3-3B20-4829-80E9-379AB891CB88}" srcOrd="0" destOrd="0" presId="urn:microsoft.com/office/officeart/2005/8/layout/vList5"/>
    <dgm:cxn modelId="{C7D65871-970A-4C88-AB30-921A9005E44E}" srcId="{22604CD2-9FC7-411C-94D3-02E0C1DABA1F}" destId="{A0319A66-44E0-40CF-B5BC-717AB48F1227}" srcOrd="1" destOrd="0" parTransId="{C0AC945A-DB41-4000-B2F0-B45E934DB055}" sibTransId="{744E8982-65F4-4AF7-9DF4-29108BCBC480}"/>
    <dgm:cxn modelId="{7164F775-E452-49CE-B864-438B8A3DA8B6}" type="presOf" srcId="{6F254106-847B-4A3E-ABED-BE37B38CD1F0}" destId="{F2C1819E-2980-4ED7-B3DA-8C618685DA80}" srcOrd="0" destOrd="0" presId="urn:microsoft.com/office/officeart/2005/8/layout/vList5"/>
    <dgm:cxn modelId="{B9F81F78-7675-4603-A74A-C3F8D3419D3E}" srcId="{22604CD2-9FC7-411C-94D3-02E0C1DABA1F}" destId="{5B3BB989-9ABE-4D84-88CD-6FAE9FDA1ECD}" srcOrd="2" destOrd="0" parTransId="{FD08D825-C214-4A15-9425-7A843972F31F}" sibTransId="{4B4AB5D7-2ECD-41F9-A733-9FDCCCB1B30B}"/>
    <dgm:cxn modelId="{B8C09459-06DA-4CC1-88F6-50232A77E83B}" srcId="{1BF6A129-D0E9-4009-8AA9-0410F7990739}" destId="{F861838A-8E2E-4FD7-8A69-7CAF20EAE9C2}" srcOrd="0" destOrd="0" parTransId="{E3953AFC-F973-473E-AADA-CCBF15EFF18B}" sibTransId="{1F215584-C7E3-4A04-B79B-C0FAE98FBF2D}"/>
    <dgm:cxn modelId="{7C834582-B5A0-4C92-9FE3-5B7952594B47}" type="presOf" srcId="{9CF15BA4-540C-4E33-B504-7F2485232969}" destId="{911F7125-F84C-4BBD-9094-F467715F8790}" srcOrd="0" destOrd="0" presId="urn:microsoft.com/office/officeart/2005/8/layout/vList5"/>
    <dgm:cxn modelId="{56776782-510C-4A5D-8A7C-F7311EFB421E}" srcId="{22604CD2-9FC7-411C-94D3-02E0C1DABA1F}" destId="{1BF6A129-D0E9-4009-8AA9-0410F7990739}" srcOrd="0" destOrd="0" parTransId="{151B73A1-2AB6-441A-A36E-FD3237E180FD}" sibTransId="{AAA85186-74DF-4910-95A1-EC753C5DA25B}"/>
    <dgm:cxn modelId="{D08B4B94-D37A-4708-90EE-F90BF4A0ECEA}" type="presOf" srcId="{220CD608-223C-464D-86F2-859A5ABF0E88}" destId="{7303C758-CEA4-41A7-A63C-0C0A3DF3F8F2}" srcOrd="0" destOrd="0" presId="urn:microsoft.com/office/officeart/2005/8/layout/vList5"/>
    <dgm:cxn modelId="{041017AF-9831-48C4-ADAF-5FAAA11710E1}" type="presOf" srcId="{1BF6A129-D0E9-4009-8AA9-0410F7990739}" destId="{1495658D-F48D-42DB-B404-36F6B2A3FB3B}" srcOrd="0" destOrd="0" presId="urn:microsoft.com/office/officeart/2005/8/layout/vList5"/>
    <dgm:cxn modelId="{BE50D2BB-7183-43FE-8178-06B96F6957B3}" type="presOf" srcId="{A0319A66-44E0-40CF-B5BC-717AB48F1227}" destId="{625433E5-049F-4338-ABA6-658AED65425F}" srcOrd="0" destOrd="0" presId="urn:microsoft.com/office/officeart/2005/8/layout/vList5"/>
    <dgm:cxn modelId="{275185CF-ED1E-467A-BBBE-CBA2598A3A50}" type="presOf" srcId="{22604CD2-9FC7-411C-94D3-02E0C1DABA1F}" destId="{9D7CB8A4-CECD-4B02-9489-EB39C1F0C4ED}" srcOrd="0" destOrd="0" presId="urn:microsoft.com/office/officeart/2005/8/layout/vList5"/>
    <dgm:cxn modelId="{676A3BD1-2FC4-48DB-88C6-58FDFDC56604}" srcId="{5B3BB989-9ABE-4D84-88CD-6FAE9FDA1ECD}" destId="{FF9BB8C9-7701-4C92-83A7-CB84A773AACA}" srcOrd="0" destOrd="0" parTransId="{7A3DA738-F769-4AB5-A1D9-A1C8143BEA7D}" sibTransId="{E6BC520B-53A4-47D9-B34C-A8D0ECDA8756}"/>
    <dgm:cxn modelId="{051C53D1-5F6B-42E2-A1A6-A7774AA899C6}" srcId="{22604CD2-9FC7-411C-94D3-02E0C1DABA1F}" destId="{AF47EED0-B945-4F30-885E-050749034F16}" srcOrd="3" destOrd="0" parTransId="{925F3A35-C818-4C42-88C4-E8666386A890}" sibTransId="{86650E6D-D715-4AE5-800A-99E3EC323EC1}"/>
    <dgm:cxn modelId="{6C4041D3-5EFC-41C9-B8CF-358FD2084C46}" type="presOf" srcId="{6934F4E8-CA23-4AAD-B741-27FF9AB73DD5}" destId="{7303C758-CEA4-41A7-A63C-0C0A3DF3F8F2}" srcOrd="0" destOrd="1" presId="urn:microsoft.com/office/officeart/2005/8/layout/vList5"/>
    <dgm:cxn modelId="{F56FB8D9-1812-470E-A0C6-2D0F7A911519}" srcId="{20BA8366-9CD5-4EDD-A940-0BB5E9A1DD00}" destId="{6934F4E8-CA23-4AAD-B741-27FF9AB73DD5}" srcOrd="1" destOrd="0" parTransId="{65FA53C1-2539-49A5-8E1F-8A63D6E9A8EA}" sibTransId="{48BA54F8-5418-4B70-B5CF-28A71B9D7FB7}"/>
    <dgm:cxn modelId="{D3C5FEDF-69C3-481C-8338-0A2617D66640}" srcId="{20BA8366-9CD5-4EDD-A940-0BB5E9A1DD00}" destId="{220CD608-223C-464D-86F2-859A5ABF0E88}" srcOrd="0" destOrd="0" parTransId="{A0A66B30-0744-42F0-8F5C-0422A11BD420}" sibTransId="{10942DEF-AEE8-48E1-87B0-8E5EBCDD5612}"/>
    <dgm:cxn modelId="{7EF7C3E1-9998-4549-8444-EE1E6309CE7F}" type="presOf" srcId="{5B3BB989-9ABE-4D84-88CD-6FAE9FDA1ECD}" destId="{B30B742A-A9A1-4F57-8945-02780AC1B5B7}" srcOrd="0" destOrd="0" presId="urn:microsoft.com/office/officeart/2005/8/layout/vList5"/>
    <dgm:cxn modelId="{40B5CEE7-4B67-426A-A4DF-5D1B1FF022EF}" srcId="{22604CD2-9FC7-411C-94D3-02E0C1DABA1F}" destId="{9CF15BA4-540C-4E33-B504-7F2485232969}" srcOrd="5" destOrd="0" parTransId="{0CC490FD-EEF7-44A4-9D90-FF18BF965F99}" sibTransId="{8742C684-0C6C-4C2D-9EAB-1E0CEE270D01}"/>
    <dgm:cxn modelId="{CDBE1EF3-03C6-4490-A4FA-14098A2594B8}" type="presOf" srcId="{AF47EED0-B945-4F30-885E-050749034F16}" destId="{D1D20532-FDA7-4FDD-972D-972F09A72DBC}" srcOrd="0" destOrd="0" presId="urn:microsoft.com/office/officeart/2005/8/layout/vList5"/>
    <dgm:cxn modelId="{660905FF-4A07-4D9D-B54C-C85E376F2AEA}" srcId="{AF47EED0-B945-4F30-885E-050749034F16}" destId="{1C00FD93-D15D-4ABE-8535-85EC3AB34918}" srcOrd="0" destOrd="0" parTransId="{BBFD3725-99AC-4E1F-BB51-EC4AD3BA7F48}" sibTransId="{3C6E0A3C-1CEC-4FD7-957D-A95D65655500}"/>
    <dgm:cxn modelId="{5503437E-4EF7-468A-B97C-62A289E70FC6}" type="presParOf" srcId="{9D7CB8A4-CECD-4B02-9489-EB39C1F0C4ED}" destId="{FDE296AC-220D-4A16-8F06-F82EE2A05DEE}" srcOrd="0" destOrd="0" presId="urn:microsoft.com/office/officeart/2005/8/layout/vList5"/>
    <dgm:cxn modelId="{0F124D75-B7BA-4C1E-A811-C8E6BB5F5825}" type="presParOf" srcId="{FDE296AC-220D-4A16-8F06-F82EE2A05DEE}" destId="{1495658D-F48D-42DB-B404-36F6B2A3FB3B}" srcOrd="0" destOrd="0" presId="urn:microsoft.com/office/officeart/2005/8/layout/vList5"/>
    <dgm:cxn modelId="{69033FE6-36FB-40AE-A2A6-587AFBEE0212}" type="presParOf" srcId="{FDE296AC-220D-4A16-8F06-F82EE2A05DEE}" destId="{753FADA3-3B20-4829-80E9-379AB891CB88}" srcOrd="1" destOrd="0" presId="urn:microsoft.com/office/officeart/2005/8/layout/vList5"/>
    <dgm:cxn modelId="{D278DAD3-C318-4BB2-B625-654CE9391DED}" type="presParOf" srcId="{9D7CB8A4-CECD-4B02-9489-EB39C1F0C4ED}" destId="{52C47976-D818-4F7A-B927-93AD8F928431}" srcOrd="1" destOrd="0" presId="urn:microsoft.com/office/officeart/2005/8/layout/vList5"/>
    <dgm:cxn modelId="{7DEB075C-D5CC-412E-B057-FC01DAA1A4EF}" type="presParOf" srcId="{9D7CB8A4-CECD-4B02-9489-EB39C1F0C4ED}" destId="{89AAE929-F3DA-47BB-8314-7592FC5F4706}" srcOrd="2" destOrd="0" presId="urn:microsoft.com/office/officeart/2005/8/layout/vList5"/>
    <dgm:cxn modelId="{1838BAA5-BEA8-4890-A642-3AE204D3DC30}" type="presParOf" srcId="{89AAE929-F3DA-47BB-8314-7592FC5F4706}" destId="{625433E5-049F-4338-ABA6-658AED65425F}" srcOrd="0" destOrd="0" presId="urn:microsoft.com/office/officeart/2005/8/layout/vList5"/>
    <dgm:cxn modelId="{BF070C33-7748-41F2-9A44-5EC38240EABE}" type="presParOf" srcId="{89AAE929-F3DA-47BB-8314-7592FC5F4706}" destId="{C885EBCE-8A27-4D11-A714-6219B1A081B1}" srcOrd="1" destOrd="0" presId="urn:microsoft.com/office/officeart/2005/8/layout/vList5"/>
    <dgm:cxn modelId="{D86D47BD-F299-41D2-9CF5-5DAC75902F3C}" type="presParOf" srcId="{9D7CB8A4-CECD-4B02-9489-EB39C1F0C4ED}" destId="{9269DF83-A936-43EA-AF88-4A975B74CB17}" srcOrd="3" destOrd="0" presId="urn:microsoft.com/office/officeart/2005/8/layout/vList5"/>
    <dgm:cxn modelId="{CEE46AAA-484F-4C3F-A5E3-8C14CE4959CA}" type="presParOf" srcId="{9D7CB8A4-CECD-4B02-9489-EB39C1F0C4ED}" destId="{0106B20F-1857-4788-A57F-E409FCD9CA37}" srcOrd="4" destOrd="0" presId="urn:microsoft.com/office/officeart/2005/8/layout/vList5"/>
    <dgm:cxn modelId="{1227BC53-C0F4-47CA-ABBF-7EC9B870ACAA}" type="presParOf" srcId="{0106B20F-1857-4788-A57F-E409FCD9CA37}" destId="{B30B742A-A9A1-4F57-8945-02780AC1B5B7}" srcOrd="0" destOrd="0" presId="urn:microsoft.com/office/officeart/2005/8/layout/vList5"/>
    <dgm:cxn modelId="{848B9119-4873-425D-A2A9-623C29642021}" type="presParOf" srcId="{0106B20F-1857-4788-A57F-E409FCD9CA37}" destId="{9A9A6E8B-3201-41E6-84D4-CAEFEF4FFCA4}" srcOrd="1" destOrd="0" presId="urn:microsoft.com/office/officeart/2005/8/layout/vList5"/>
    <dgm:cxn modelId="{6AF822ED-F410-46B4-93C4-B8FCB5BD0DA5}" type="presParOf" srcId="{9D7CB8A4-CECD-4B02-9489-EB39C1F0C4ED}" destId="{95E372DB-5B20-44F3-8C1E-3BFEDDAC27E2}" srcOrd="5" destOrd="0" presId="urn:microsoft.com/office/officeart/2005/8/layout/vList5"/>
    <dgm:cxn modelId="{7E88D61B-023C-4FB1-9CF2-D8B156A44DB1}" type="presParOf" srcId="{9D7CB8A4-CECD-4B02-9489-EB39C1F0C4ED}" destId="{3114BEE4-DD06-461C-8A4D-392FACBF043A}" srcOrd="6" destOrd="0" presId="urn:microsoft.com/office/officeart/2005/8/layout/vList5"/>
    <dgm:cxn modelId="{9724DB90-DE96-4315-982B-31A9AF9874BD}" type="presParOf" srcId="{3114BEE4-DD06-461C-8A4D-392FACBF043A}" destId="{D1D20532-FDA7-4FDD-972D-972F09A72DBC}" srcOrd="0" destOrd="0" presId="urn:microsoft.com/office/officeart/2005/8/layout/vList5"/>
    <dgm:cxn modelId="{15363E7C-5B16-43BE-BFCD-240C21138D2F}" type="presParOf" srcId="{3114BEE4-DD06-461C-8A4D-392FACBF043A}" destId="{4B34AA58-CDA0-4B2B-B1E9-ACE65C50CDE3}" srcOrd="1" destOrd="0" presId="urn:microsoft.com/office/officeart/2005/8/layout/vList5"/>
    <dgm:cxn modelId="{3556C4E2-2056-449A-8EE6-6D6461FA8CEC}" type="presParOf" srcId="{9D7CB8A4-CECD-4B02-9489-EB39C1F0C4ED}" destId="{F01E500F-30EA-42A7-9394-62654574E0A2}" srcOrd="7" destOrd="0" presId="urn:microsoft.com/office/officeart/2005/8/layout/vList5"/>
    <dgm:cxn modelId="{DC2EB97E-AFA8-4ADA-B155-93035FE8A48E}" type="presParOf" srcId="{9D7CB8A4-CECD-4B02-9489-EB39C1F0C4ED}" destId="{77C5C2A4-A7BA-40BE-A1CF-11DFA258EDFD}" srcOrd="8" destOrd="0" presId="urn:microsoft.com/office/officeart/2005/8/layout/vList5"/>
    <dgm:cxn modelId="{1311E0CA-BE66-4D2B-959A-F64385B3438A}" type="presParOf" srcId="{77C5C2A4-A7BA-40BE-A1CF-11DFA258EDFD}" destId="{7C8A4D8E-B68C-4177-B56B-0E20296D1E5D}" srcOrd="0" destOrd="0" presId="urn:microsoft.com/office/officeart/2005/8/layout/vList5"/>
    <dgm:cxn modelId="{A9563E29-D04F-4BC9-A8D5-BC208C5E199A}" type="presParOf" srcId="{77C5C2A4-A7BA-40BE-A1CF-11DFA258EDFD}" destId="{7303C758-CEA4-41A7-A63C-0C0A3DF3F8F2}" srcOrd="1" destOrd="0" presId="urn:microsoft.com/office/officeart/2005/8/layout/vList5"/>
    <dgm:cxn modelId="{FDDD6E66-2941-4E92-90B0-59409368D0DF}" type="presParOf" srcId="{9D7CB8A4-CECD-4B02-9489-EB39C1F0C4ED}" destId="{7F5E164D-1B6B-4A9D-A1DA-54BEA05A253A}" srcOrd="9" destOrd="0" presId="urn:microsoft.com/office/officeart/2005/8/layout/vList5"/>
    <dgm:cxn modelId="{700423A3-2385-4610-AD19-B3904CDF7DBA}" type="presParOf" srcId="{9D7CB8A4-CECD-4B02-9489-EB39C1F0C4ED}" destId="{F6F7F21B-AC4F-4A28-B1C5-492E9811829C}" srcOrd="10" destOrd="0" presId="urn:microsoft.com/office/officeart/2005/8/layout/vList5"/>
    <dgm:cxn modelId="{C9C8DF9E-2846-4265-8E23-30D5853A0DD3}" type="presParOf" srcId="{F6F7F21B-AC4F-4A28-B1C5-492E9811829C}" destId="{911F7125-F84C-4BBD-9094-F467715F8790}" srcOrd="0" destOrd="0" presId="urn:microsoft.com/office/officeart/2005/8/layout/vList5"/>
    <dgm:cxn modelId="{37583FE6-569E-48DE-B042-620F622B7599}" type="presParOf" srcId="{F6F7F21B-AC4F-4A28-B1C5-492E9811829C}" destId="{F2C1819E-2980-4ED7-B3DA-8C618685DA8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CD52A9-8EDF-4EFD-929F-1AC32401DFD3}" type="doc">
      <dgm:prSet loTypeId="urn:microsoft.com/office/officeart/2018/2/layout/IconLabelDescriptionList" loCatId="icon" qsTypeId="urn:microsoft.com/office/officeart/2005/8/quickstyle/simple4" qsCatId="simple" csTypeId="urn:microsoft.com/office/officeart/2005/8/colors/accent3_3" csCatId="accent3" phldr="1"/>
      <dgm:spPr/>
      <dgm:t>
        <a:bodyPr/>
        <a:lstStyle/>
        <a:p>
          <a:endParaRPr lang="en-US"/>
        </a:p>
      </dgm:t>
    </dgm:pt>
    <dgm:pt modelId="{06767666-E6B5-4F91-BC96-8DF6FCB77580}">
      <dgm:prSet custT="1"/>
      <dgm:spPr/>
      <dgm:t>
        <a:bodyPr/>
        <a:lstStyle/>
        <a:p>
          <a:pPr>
            <a:lnSpc>
              <a:spcPct val="100000"/>
            </a:lnSpc>
            <a:defRPr b="1"/>
          </a:pPr>
          <a:r>
            <a:rPr lang="en-US" sz="2400" dirty="0"/>
            <a:t>Investment in Staff</a:t>
          </a:r>
        </a:p>
      </dgm:t>
    </dgm:pt>
    <dgm:pt modelId="{FC09CD5D-3618-4BDD-9839-6776DD320313}" type="parTrans" cxnId="{13561FC2-B887-4FFE-93C5-1C966FDFA515}">
      <dgm:prSet/>
      <dgm:spPr/>
      <dgm:t>
        <a:bodyPr/>
        <a:lstStyle/>
        <a:p>
          <a:endParaRPr lang="en-US" sz="3200"/>
        </a:p>
      </dgm:t>
    </dgm:pt>
    <dgm:pt modelId="{52D7E2D2-2E23-460A-B7FD-8410F84DDFA7}" type="sibTrans" cxnId="{13561FC2-B887-4FFE-93C5-1C966FDFA515}">
      <dgm:prSet/>
      <dgm:spPr/>
      <dgm:t>
        <a:bodyPr/>
        <a:lstStyle/>
        <a:p>
          <a:endParaRPr lang="en-US" sz="3200"/>
        </a:p>
      </dgm:t>
    </dgm:pt>
    <dgm:pt modelId="{59B94E9B-6FAB-48F7-9D04-096FFA7502AA}">
      <dgm:prSet custT="1"/>
      <dgm:spPr/>
      <dgm:t>
        <a:bodyPr/>
        <a:lstStyle/>
        <a:p>
          <a:pPr>
            <a:lnSpc>
              <a:spcPct val="100000"/>
            </a:lnSpc>
          </a:pPr>
          <a:r>
            <a:rPr lang="en-US" sz="1800" dirty="0"/>
            <a:t>Salary/Wage increases that will allow for both a cost of living adjustment and merit increases</a:t>
          </a:r>
        </a:p>
      </dgm:t>
    </dgm:pt>
    <dgm:pt modelId="{4C0C9016-2BD3-4C22-888E-1D359D257687}" type="parTrans" cxnId="{F6C3A251-35BC-4F88-B4DF-E0A690612C9A}">
      <dgm:prSet/>
      <dgm:spPr/>
      <dgm:t>
        <a:bodyPr/>
        <a:lstStyle/>
        <a:p>
          <a:endParaRPr lang="en-US" sz="3200"/>
        </a:p>
      </dgm:t>
    </dgm:pt>
    <dgm:pt modelId="{249D0521-9B06-41D2-89FE-DA0BD6C6158D}" type="sibTrans" cxnId="{F6C3A251-35BC-4F88-B4DF-E0A690612C9A}">
      <dgm:prSet/>
      <dgm:spPr/>
      <dgm:t>
        <a:bodyPr/>
        <a:lstStyle/>
        <a:p>
          <a:endParaRPr lang="en-US" sz="3200"/>
        </a:p>
      </dgm:t>
    </dgm:pt>
    <dgm:pt modelId="{B7D54562-5FE4-4FC0-B232-1E812A69F609}">
      <dgm:prSet custT="1"/>
      <dgm:spPr/>
      <dgm:t>
        <a:bodyPr/>
        <a:lstStyle/>
        <a:p>
          <a:pPr>
            <a:lnSpc>
              <a:spcPct val="100000"/>
            </a:lnSpc>
            <a:defRPr b="1"/>
          </a:pPr>
          <a:r>
            <a:rPr lang="en-US" sz="2400" dirty="0"/>
            <a:t>Tablets for Boards</a:t>
          </a:r>
        </a:p>
        <a:p>
          <a:pPr>
            <a:lnSpc>
              <a:spcPct val="100000"/>
            </a:lnSpc>
            <a:defRPr b="1"/>
          </a:pPr>
          <a:r>
            <a:rPr lang="en-US" sz="2400" dirty="0"/>
            <a:t> - $5,000</a:t>
          </a:r>
        </a:p>
      </dgm:t>
    </dgm:pt>
    <dgm:pt modelId="{5393304D-7EF5-4802-8B4C-B06CF02ED3E6}" type="parTrans" cxnId="{167F6CDF-F29C-4E9A-87DC-C3E6A2C0F77E}">
      <dgm:prSet/>
      <dgm:spPr/>
      <dgm:t>
        <a:bodyPr/>
        <a:lstStyle/>
        <a:p>
          <a:endParaRPr lang="en-US" sz="3200"/>
        </a:p>
      </dgm:t>
    </dgm:pt>
    <dgm:pt modelId="{0B8A349D-DE5F-4794-BA9E-BCC9EDC22CD1}" type="sibTrans" cxnId="{167F6CDF-F29C-4E9A-87DC-C3E6A2C0F77E}">
      <dgm:prSet/>
      <dgm:spPr/>
      <dgm:t>
        <a:bodyPr/>
        <a:lstStyle/>
        <a:p>
          <a:endParaRPr lang="en-US" sz="3200"/>
        </a:p>
      </dgm:t>
    </dgm:pt>
    <dgm:pt modelId="{40C7C178-CA9F-4181-9115-B371A368735B}">
      <dgm:prSet custT="1"/>
      <dgm:spPr/>
      <dgm:t>
        <a:bodyPr/>
        <a:lstStyle/>
        <a:p>
          <a:pPr>
            <a:lnSpc>
              <a:spcPct val="100000"/>
            </a:lnSpc>
          </a:pPr>
          <a:r>
            <a:rPr lang="en-US" sz="1800"/>
            <a:t>To reduce packet printing costs</a:t>
          </a:r>
        </a:p>
      </dgm:t>
    </dgm:pt>
    <dgm:pt modelId="{D69E8603-D7A7-44DF-B33B-99096942807C}" type="parTrans" cxnId="{A93A4EFE-684E-4A17-AF98-F15995519A06}">
      <dgm:prSet/>
      <dgm:spPr/>
      <dgm:t>
        <a:bodyPr/>
        <a:lstStyle/>
        <a:p>
          <a:endParaRPr lang="en-US" sz="3200"/>
        </a:p>
      </dgm:t>
    </dgm:pt>
    <dgm:pt modelId="{243D565A-4406-45CE-9048-B5CB09173681}" type="sibTrans" cxnId="{A93A4EFE-684E-4A17-AF98-F15995519A06}">
      <dgm:prSet/>
      <dgm:spPr/>
      <dgm:t>
        <a:bodyPr/>
        <a:lstStyle/>
        <a:p>
          <a:endParaRPr lang="en-US" sz="3200"/>
        </a:p>
      </dgm:t>
    </dgm:pt>
    <dgm:pt modelId="{8F1AA342-FB27-4142-B29E-D0D1453678FD}">
      <dgm:prSet custT="1"/>
      <dgm:spPr/>
      <dgm:t>
        <a:bodyPr/>
        <a:lstStyle/>
        <a:p>
          <a:pPr>
            <a:lnSpc>
              <a:spcPct val="100000"/>
            </a:lnSpc>
            <a:defRPr b="1"/>
          </a:pPr>
          <a:r>
            <a:rPr lang="en-US" sz="2400" dirty="0"/>
            <a:t>Contribution to July 4 Fireworks - $4,000</a:t>
          </a:r>
        </a:p>
      </dgm:t>
    </dgm:pt>
    <dgm:pt modelId="{0919480E-52CB-40CA-82D7-E593822B1B7E}" type="parTrans" cxnId="{101736CC-FFD4-4AF1-B387-F526507069CF}">
      <dgm:prSet/>
      <dgm:spPr/>
      <dgm:t>
        <a:bodyPr/>
        <a:lstStyle/>
        <a:p>
          <a:endParaRPr lang="en-US" sz="3200"/>
        </a:p>
      </dgm:t>
    </dgm:pt>
    <dgm:pt modelId="{FC3204F9-6219-487B-9D22-94DE6FD2C123}" type="sibTrans" cxnId="{101736CC-FFD4-4AF1-B387-F526507069CF}">
      <dgm:prSet/>
      <dgm:spPr/>
      <dgm:t>
        <a:bodyPr/>
        <a:lstStyle/>
        <a:p>
          <a:endParaRPr lang="en-US" sz="3200"/>
        </a:p>
      </dgm:t>
    </dgm:pt>
    <dgm:pt modelId="{B58D9BC0-21EE-4A9E-8147-9EDC4FF78C66}">
      <dgm:prSet custT="1"/>
      <dgm:spPr/>
      <dgm:t>
        <a:bodyPr/>
        <a:lstStyle/>
        <a:p>
          <a:pPr>
            <a:lnSpc>
              <a:spcPct val="100000"/>
            </a:lnSpc>
            <a:defRPr b="1"/>
          </a:pPr>
          <a:r>
            <a:rPr lang="en-US" sz="2400"/>
            <a:t>Elections - $25,000</a:t>
          </a:r>
        </a:p>
      </dgm:t>
    </dgm:pt>
    <dgm:pt modelId="{48AF6941-B970-46E7-B5FC-34508471DD1E}" type="parTrans" cxnId="{4BCA6821-A752-437B-ABE3-81AD415A1CE9}">
      <dgm:prSet/>
      <dgm:spPr/>
      <dgm:t>
        <a:bodyPr/>
        <a:lstStyle/>
        <a:p>
          <a:endParaRPr lang="en-US" sz="3200"/>
        </a:p>
      </dgm:t>
    </dgm:pt>
    <dgm:pt modelId="{CAACAD5D-D564-4691-926D-196A73431D25}" type="sibTrans" cxnId="{4BCA6821-A752-437B-ABE3-81AD415A1CE9}">
      <dgm:prSet/>
      <dgm:spPr/>
      <dgm:t>
        <a:bodyPr/>
        <a:lstStyle/>
        <a:p>
          <a:endParaRPr lang="en-US" sz="3200"/>
        </a:p>
      </dgm:t>
    </dgm:pt>
    <dgm:pt modelId="{FE014982-F1E4-40C8-B32C-99237C80551F}">
      <dgm:prSet custT="1"/>
      <dgm:spPr/>
      <dgm:t>
        <a:bodyPr/>
        <a:lstStyle/>
        <a:p>
          <a:pPr>
            <a:lnSpc>
              <a:spcPct val="100000"/>
            </a:lnSpc>
          </a:pPr>
          <a:r>
            <a:rPr lang="en-US" sz="1800"/>
            <a:t>Early voting in August and November and needed voting equipment</a:t>
          </a:r>
        </a:p>
      </dgm:t>
    </dgm:pt>
    <dgm:pt modelId="{DA1B115D-AF5C-451C-9509-E23E0BD8A5C3}" type="parTrans" cxnId="{977A59B2-D334-42E9-B2A4-22606987366F}">
      <dgm:prSet/>
      <dgm:spPr/>
      <dgm:t>
        <a:bodyPr/>
        <a:lstStyle/>
        <a:p>
          <a:endParaRPr lang="en-US" sz="3200"/>
        </a:p>
      </dgm:t>
    </dgm:pt>
    <dgm:pt modelId="{7E9BEE8A-85F2-4E76-A5A3-49FC11125E92}" type="sibTrans" cxnId="{977A59B2-D334-42E9-B2A4-22606987366F}">
      <dgm:prSet/>
      <dgm:spPr/>
      <dgm:t>
        <a:bodyPr/>
        <a:lstStyle/>
        <a:p>
          <a:endParaRPr lang="en-US" sz="3200"/>
        </a:p>
      </dgm:t>
    </dgm:pt>
    <dgm:pt modelId="{3E46E9D2-5E27-4596-8CA3-ECE4BB2C2802}">
      <dgm:prSet custT="1"/>
      <dgm:spPr/>
      <dgm:t>
        <a:bodyPr/>
        <a:lstStyle/>
        <a:p>
          <a:pPr>
            <a:lnSpc>
              <a:spcPct val="100000"/>
            </a:lnSpc>
            <a:defRPr b="1"/>
          </a:pPr>
          <a:r>
            <a:rPr lang="en-US" sz="2400"/>
            <a:t>File Scanning - $10,250 </a:t>
          </a:r>
        </a:p>
      </dgm:t>
    </dgm:pt>
    <dgm:pt modelId="{972E13BC-E086-4D5B-A241-4F0AA5F4006F}" type="parTrans" cxnId="{35BDD3A0-2702-4B06-96BD-A51875EE76AD}">
      <dgm:prSet/>
      <dgm:spPr/>
      <dgm:t>
        <a:bodyPr/>
        <a:lstStyle/>
        <a:p>
          <a:endParaRPr lang="en-US" sz="3200"/>
        </a:p>
      </dgm:t>
    </dgm:pt>
    <dgm:pt modelId="{3B78A040-1DE7-46EE-950C-23B20CFB02C1}" type="sibTrans" cxnId="{35BDD3A0-2702-4B06-96BD-A51875EE76AD}">
      <dgm:prSet/>
      <dgm:spPr/>
      <dgm:t>
        <a:bodyPr/>
        <a:lstStyle/>
        <a:p>
          <a:endParaRPr lang="en-US" sz="3200"/>
        </a:p>
      </dgm:t>
    </dgm:pt>
    <dgm:pt modelId="{74FC7F92-31D0-4549-B359-9CD1F79CDA57}">
      <dgm:prSet custT="1"/>
      <dgm:spPr/>
      <dgm:t>
        <a:bodyPr/>
        <a:lstStyle/>
        <a:p>
          <a:pPr>
            <a:lnSpc>
              <a:spcPct val="100000"/>
            </a:lnSpc>
          </a:pPr>
          <a:r>
            <a:rPr lang="en-US" sz="1800"/>
            <a:t>Scan all historical files in basement so they are digital and searchable </a:t>
          </a:r>
        </a:p>
      </dgm:t>
    </dgm:pt>
    <dgm:pt modelId="{9278C75F-7E38-476D-B470-EDB546656097}" type="parTrans" cxnId="{FA8D8B17-3EDB-4AEA-AE75-017B13170604}">
      <dgm:prSet/>
      <dgm:spPr/>
      <dgm:t>
        <a:bodyPr/>
        <a:lstStyle/>
        <a:p>
          <a:endParaRPr lang="en-US" sz="3200"/>
        </a:p>
      </dgm:t>
    </dgm:pt>
    <dgm:pt modelId="{55F33AAB-2768-4847-BCC1-96F874A380DE}" type="sibTrans" cxnId="{FA8D8B17-3EDB-4AEA-AE75-017B13170604}">
      <dgm:prSet/>
      <dgm:spPr/>
      <dgm:t>
        <a:bodyPr/>
        <a:lstStyle/>
        <a:p>
          <a:endParaRPr lang="en-US" sz="3200"/>
        </a:p>
      </dgm:t>
    </dgm:pt>
    <dgm:pt modelId="{DB1EEED7-91AB-4588-994B-A5625CF5DB4D}" type="pres">
      <dgm:prSet presAssocID="{FDCD52A9-8EDF-4EFD-929F-1AC32401DFD3}" presName="root" presStyleCnt="0">
        <dgm:presLayoutVars>
          <dgm:dir/>
          <dgm:resizeHandles val="exact"/>
        </dgm:presLayoutVars>
      </dgm:prSet>
      <dgm:spPr/>
    </dgm:pt>
    <dgm:pt modelId="{EAA63A20-70FA-478C-B7FD-5C3B1CC8A0EC}" type="pres">
      <dgm:prSet presAssocID="{06767666-E6B5-4F91-BC96-8DF6FCB77580}" presName="compNode" presStyleCnt="0"/>
      <dgm:spPr/>
    </dgm:pt>
    <dgm:pt modelId="{AB4A3DD4-8044-4264-925B-48504FF1545C}" type="pres">
      <dgm:prSet presAssocID="{06767666-E6B5-4F91-BC96-8DF6FCB77580}" presName="iconRect" presStyleLbl="node1" presStyleIdx="0" presStyleCnt="5" custLinFactNeighborX="5493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0B79C9F5-0860-4184-9259-0AC107136D16}" type="pres">
      <dgm:prSet presAssocID="{06767666-E6B5-4F91-BC96-8DF6FCB77580}" presName="iconSpace" presStyleCnt="0"/>
      <dgm:spPr/>
    </dgm:pt>
    <dgm:pt modelId="{D5947182-5F18-4CBF-B859-AB7787523A74}" type="pres">
      <dgm:prSet presAssocID="{06767666-E6B5-4F91-BC96-8DF6FCB77580}" presName="parTx" presStyleLbl="revTx" presStyleIdx="0" presStyleCnt="10">
        <dgm:presLayoutVars>
          <dgm:chMax val="0"/>
          <dgm:chPref val="0"/>
        </dgm:presLayoutVars>
      </dgm:prSet>
      <dgm:spPr/>
    </dgm:pt>
    <dgm:pt modelId="{095FF49B-058F-44F4-90EC-3B4A40A24D58}" type="pres">
      <dgm:prSet presAssocID="{06767666-E6B5-4F91-BC96-8DF6FCB77580}" presName="txSpace" presStyleCnt="0"/>
      <dgm:spPr/>
    </dgm:pt>
    <dgm:pt modelId="{5E3AEF4D-1722-454C-81FC-F1234421695B}" type="pres">
      <dgm:prSet presAssocID="{06767666-E6B5-4F91-BC96-8DF6FCB77580}" presName="desTx" presStyleLbl="revTx" presStyleIdx="1" presStyleCnt="10">
        <dgm:presLayoutVars/>
      </dgm:prSet>
      <dgm:spPr/>
    </dgm:pt>
    <dgm:pt modelId="{69C517A6-8172-45E7-AE07-BC49AB4B439E}" type="pres">
      <dgm:prSet presAssocID="{52D7E2D2-2E23-460A-B7FD-8410F84DDFA7}" presName="sibTrans" presStyleCnt="0"/>
      <dgm:spPr/>
    </dgm:pt>
    <dgm:pt modelId="{2AB4CEF7-1969-408D-A685-49FC148F3978}" type="pres">
      <dgm:prSet presAssocID="{B7D54562-5FE4-4FC0-B232-1E812A69F609}" presName="compNode" presStyleCnt="0"/>
      <dgm:spPr/>
    </dgm:pt>
    <dgm:pt modelId="{36A3DA3F-7755-4442-93B9-5392710BDD36}" type="pres">
      <dgm:prSet presAssocID="{B7D54562-5FE4-4FC0-B232-1E812A69F609}" presName="iconRect" presStyleLbl="node1" presStyleIdx="1" presStyleCnt="5" custLinFactNeighborX="3414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ablet"/>
        </a:ext>
      </dgm:extLst>
    </dgm:pt>
    <dgm:pt modelId="{9E7223B8-B792-4765-8969-5218DB779E75}" type="pres">
      <dgm:prSet presAssocID="{B7D54562-5FE4-4FC0-B232-1E812A69F609}" presName="iconSpace" presStyleCnt="0"/>
      <dgm:spPr/>
    </dgm:pt>
    <dgm:pt modelId="{7D167E12-4B42-4C13-84F0-273D2EC56522}" type="pres">
      <dgm:prSet presAssocID="{B7D54562-5FE4-4FC0-B232-1E812A69F609}" presName="parTx" presStyleLbl="revTx" presStyleIdx="2" presStyleCnt="10">
        <dgm:presLayoutVars>
          <dgm:chMax val="0"/>
          <dgm:chPref val="0"/>
        </dgm:presLayoutVars>
      </dgm:prSet>
      <dgm:spPr/>
    </dgm:pt>
    <dgm:pt modelId="{8A0FE6D4-8B48-4C0A-AB78-9954AD10CFF6}" type="pres">
      <dgm:prSet presAssocID="{B7D54562-5FE4-4FC0-B232-1E812A69F609}" presName="txSpace" presStyleCnt="0"/>
      <dgm:spPr/>
    </dgm:pt>
    <dgm:pt modelId="{4E5DF3D2-F4C6-41F0-B8A9-F0D8410D8F03}" type="pres">
      <dgm:prSet presAssocID="{B7D54562-5FE4-4FC0-B232-1E812A69F609}" presName="desTx" presStyleLbl="revTx" presStyleIdx="3" presStyleCnt="10">
        <dgm:presLayoutVars/>
      </dgm:prSet>
      <dgm:spPr/>
    </dgm:pt>
    <dgm:pt modelId="{D47B5AB6-FC1E-4B08-9945-BE6B9BFE0CEC}" type="pres">
      <dgm:prSet presAssocID="{0B8A349D-DE5F-4794-BA9E-BCC9EDC22CD1}" presName="sibTrans" presStyleCnt="0"/>
      <dgm:spPr/>
    </dgm:pt>
    <dgm:pt modelId="{C4B2A87B-E24A-434B-AFD0-8D486B5E714A}" type="pres">
      <dgm:prSet presAssocID="{8F1AA342-FB27-4142-B29E-D0D1453678FD}" presName="compNode" presStyleCnt="0"/>
      <dgm:spPr/>
    </dgm:pt>
    <dgm:pt modelId="{7E06E56F-1B3B-47DE-9FCB-728211C0D2B5}" type="pres">
      <dgm:prSet presAssocID="{8F1AA342-FB27-4142-B29E-D0D1453678FD}" presName="iconRect" presStyleLbl="node1" presStyleIdx="2" presStyleCnt="5" custLinFactNeighborX="8314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ireworks"/>
        </a:ext>
      </dgm:extLst>
    </dgm:pt>
    <dgm:pt modelId="{E93224C4-029A-4C3C-9EE9-615EDAC1ACF3}" type="pres">
      <dgm:prSet presAssocID="{8F1AA342-FB27-4142-B29E-D0D1453678FD}" presName="iconSpace" presStyleCnt="0"/>
      <dgm:spPr/>
    </dgm:pt>
    <dgm:pt modelId="{90F47BDD-0C15-4402-BB65-1723DA3E5564}" type="pres">
      <dgm:prSet presAssocID="{8F1AA342-FB27-4142-B29E-D0D1453678FD}" presName="parTx" presStyleLbl="revTx" presStyleIdx="4" presStyleCnt="10">
        <dgm:presLayoutVars>
          <dgm:chMax val="0"/>
          <dgm:chPref val="0"/>
        </dgm:presLayoutVars>
      </dgm:prSet>
      <dgm:spPr/>
    </dgm:pt>
    <dgm:pt modelId="{759C517D-01A2-4BCD-85E0-B4D6AE75C637}" type="pres">
      <dgm:prSet presAssocID="{8F1AA342-FB27-4142-B29E-D0D1453678FD}" presName="txSpace" presStyleCnt="0"/>
      <dgm:spPr/>
    </dgm:pt>
    <dgm:pt modelId="{D49CFCB4-5CF7-4353-9483-775CB105DA2C}" type="pres">
      <dgm:prSet presAssocID="{8F1AA342-FB27-4142-B29E-D0D1453678FD}" presName="desTx" presStyleLbl="revTx" presStyleIdx="5" presStyleCnt="10">
        <dgm:presLayoutVars/>
      </dgm:prSet>
      <dgm:spPr/>
    </dgm:pt>
    <dgm:pt modelId="{DD576F20-568D-45BE-8A6E-CC29D70DC7AE}" type="pres">
      <dgm:prSet presAssocID="{FC3204F9-6219-487B-9D22-94DE6FD2C123}" presName="sibTrans" presStyleCnt="0"/>
      <dgm:spPr/>
    </dgm:pt>
    <dgm:pt modelId="{D51CFDDE-DD2B-4E63-8014-8CA43E9FCDAC}" type="pres">
      <dgm:prSet presAssocID="{B58D9BC0-21EE-4A9E-8147-9EDC4FF78C66}" presName="compNode" presStyleCnt="0"/>
      <dgm:spPr/>
    </dgm:pt>
    <dgm:pt modelId="{36C8D817-C9A3-40DE-A72F-7F7B63E1811E}" type="pres">
      <dgm:prSet presAssocID="{B58D9BC0-21EE-4A9E-8147-9EDC4FF78C66}" presName="iconRect" presStyleLbl="node1" presStyleIdx="3" presStyleCnt="5" custLinFactNeighborX="3860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39B3271D-6660-42E0-8173-EA0C463B5CA1}" type="pres">
      <dgm:prSet presAssocID="{B58D9BC0-21EE-4A9E-8147-9EDC4FF78C66}" presName="iconSpace" presStyleCnt="0"/>
      <dgm:spPr/>
    </dgm:pt>
    <dgm:pt modelId="{FCD62C31-41EE-4EFC-8A25-37BF50E4501C}" type="pres">
      <dgm:prSet presAssocID="{B58D9BC0-21EE-4A9E-8147-9EDC4FF78C66}" presName="parTx" presStyleLbl="revTx" presStyleIdx="6" presStyleCnt="10">
        <dgm:presLayoutVars>
          <dgm:chMax val="0"/>
          <dgm:chPref val="0"/>
        </dgm:presLayoutVars>
      </dgm:prSet>
      <dgm:spPr/>
    </dgm:pt>
    <dgm:pt modelId="{C26E6822-A8FD-4ADB-BD8D-2F7F485B19D8}" type="pres">
      <dgm:prSet presAssocID="{B58D9BC0-21EE-4A9E-8147-9EDC4FF78C66}" presName="txSpace" presStyleCnt="0"/>
      <dgm:spPr/>
    </dgm:pt>
    <dgm:pt modelId="{46AE8E4F-F149-4ADD-B0F5-2BB7A08CC2E2}" type="pres">
      <dgm:prSet presAssocID="{B58D9BC0-21EE-4A9E-8147-9EDC4FF78C66}" presName="desTx" presStyleLbl="revTx" presStyleIdx="7" presStyleCnt="10">
        <dgm:presLayoutVars/>
      </dgm:prSet>
      <dgm:spPr/>
    </dgm:pt>
    <dgm:pt modelId="{CA0FD6CB-726A-46F8-B30D-B7E5DA4BB809}" type="pres">
      <dgm:prSet presAssocID="{CAACAD5D-D564-4691-926D-196A73431D25}" presName="sibTrans" presStyleCnt="0"/>
      <dgm:spPr/>
    </dgm:pt>
    <dgm:pt modelId="{8F06CB68-1B6B-4A02-B6F0-6EA39CE697A2}" type="pres">
      <dgm:prSet presAssocID="{3E46E9D2-5E27-4596-8CA3-ECE4BB2C2802}" presName="compNode" presStyleCnt="0"/>
      <dgm:spPr/>
    </dgm:pt>
    <dgm:pt modelId="{EFD5BF55-1D6C-4D70-A1E0-3D887BF92B2D}" type="pres">
      <dgm:prSet presAssocID="{3E46E9D2-5E27-4596-8CA3-ECE4BB2C2802}" presName="iconRect" presStyleLbl="node1" presStyleIdx="4" presStyleCnt="5" custLinFactNeighborX="62361"/>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agnifying glass"/>
        </a:ext>
      </dgm:extLst>
    </dgm:pt>
    <dgm:pt modelId="{61868DD6-FE86-4962-B835-E27212435396}" type="pres">
      <dgm:prSet presAssocID="{3E46E9D2-5E27-4596-8CA3-ECE4BB2C2802}" presName="iconSpace" presStyleCnt="0"/>
      <dgm:spPr/>
    </dgm:pt>
    <dgm:pt modelId="{21B5A99F-6AF6-47B9-88D0-E0AF70DAB521}" type="pres">
      <dgm:prSet presAssocID="{3E46E9D2-5E27-4596-8CA3-ECE4BB2C2802}" presName="parTx" presStyleLbl="revTx" presStyleIdx="8" presStyleCnt="10">
        <dgm:presLayoutVars>
          <dgm:chMax val="0"/>
          <dgm:chPref val="0"/>
        </dgm:presLayoutVars>
      </dgm:prSet>
      <dgm:spPr/>
    </dgm:pt>
    <dgm:pt modelId="{DF37E632-E39E-4DEA-80F7-70DB26444195}" type="pres">
      <dgm:prSet presAssocID="{3E46E9D2-5E27-4596-8CA3-ECE4BB2C2802}" presName="txSpace" presStyleCnt="0"/>
      <dgm:spPr/>
    </dgm:pt>
    <dgm:pt modelId="{37E87317-8694-4021-AEC0-5E154CD007FB}" type="pres">
      <dgm:prSet presAssocID="{3E46E9D2-5E27-4596-8CA3-ECE4BB2C2802}" presName="desTx" presStyleLbl="revTx" presStyleIdx="9" presStyleCnt="10">
        <dgm:presLayoutVars/>
      </dgm:prSet>
      <dgm:spPr/>
    </dgm:pt>
  </dgm:ptLst>
  <dgm:cxnLst>
    <dgm:cxn modelId="{FA8D8B17-3EDB-4AEA-AE75-017B13170604}" srcId="{3E46E9D2-5E27-4596-8CA3-ECE4BB2C2802}" destId="{74FC7F92-31D0-4549-B359-9CD1F79CDA57}" srcOrd="0" destOrd="0" parTransId="{9278C75F-7E38-476D-B470-EDB546656097}" sibTransId="{55F33AAB-2768-4847-BCC1-96F874A380DE}"/>
    <dgm:cxn modelId="{6793521B-0C1E-4D1E-AAED-3325B5870284}" type="presOf" srcId="{FE014982-F1E4-40C8-B32C-99237C80551F}" destId="{46AE8E4F-F149-4ADD-B0F5-2BB7A08CC2E2}" srcOrd="0" destOrd="0" presId="urn:microsoft.com/office/officeart/2018/2/layout/IconLabelDescriptionList"/>
    <dgm:cxn modelId="{F7C83C1F-79D6-4D06-886C-0D8B959B1370}" type="presOf" srcId="{59B94E9B-6FAB-48F7-9D04-096FFA7502AA}" destId="{5E3AEF4D-1722-454C-81FC-F1234421695B}" srcOrd="0" destOrd="0" presId="urn:microsoft.com/office/officeart/2018/2/layout/IconLabelDescriptionList"/>
    <dgm:cxn modelId="{4BCA6821-A752-437B-ABE3-81AD415A1CE9}" srcId="{FDCD52A9-8EDF-4EFD-929F-1AC32401DFD3}" destId="{B58D9BC0-21EE-4A9E-8147-9EDC4FF78C66}" srcOrd="3" destOrd="0" parTransId="{48AF6941-B970-46E7-B5FC-34508471DD1E}" sibTransId="{CAACAD5D-D564-4691-926D-196A73431D25}"/>
    <dgm:cxn modelId="{B1B09622-BB78-44EF-9EA5-19AB86BA466A}" type="presOf" srcId="{8F1AA342-FB27-4142-B29E-D0D1453678FD}" destId="{90F47BDD-0C15-4402-BB65-1723DA3E5564}" srcOrd="0" destOrd="0" presId="urn:microsoft.com/office/officeart/2018/2/layout/IconLabelDescriptionList"/>
    <dgm:cxn modelId="{B855FA2E-1F4B-419A-8763-C318AE877F94}" type="presOf" srcId="{06767666-E6B5-4F91-BC96-8DF6FCB77580}" destId="{D5947182-5F18-4CBF-B859-AB7787523A74}" srcOrd="0" destOrd="0" presId="urn:microsoft.com/office/officeart/2018/2/layout/IconLabelDescriptionList"/>
    <dgm:cxn modelId="{2F377860-1BF8-4759-A774-238F6D06CDD3}" type="presOf" srcId="{74FC7F92-31D0-4549-B359-9CD1F79CDA57}" destId="{37E87317-8694-4021-AEC0-5E154CD007FB}" srcOrd="0" destOrd="0" presId="urn:microsoft.com/office/officeart/2018/2/layout/IconLabelDescriptionList"/>
    <dgm:cxn modelId="{8872C761-C3A1-4142-A1D9-5A89E34E2EB9}" type="presOf" srcId="{FDCD52A9-8EDF-4EFD-929F-1AC32401DFD3}" destId="{DB1EEED7-91AB-4588-994B-A5625CF5DB4D}" srcOrd="0" destOrd="0" presId="urn:microsoft.com/office/officeart/2018/2/layout/IconLabelDescriptionList"/>
    <dgm:cxn modelId="{9D709C48-5ABF-400B-9561-8162B4E981E5}" type="presOf" srcId="{3E46E9D2-5E27-4596-8CA3-ECE4BB2C2802}" destId="{21B5A99F-6AF6-47B9-88D0-E0AF70DAB521}" srcOrd="0" destOrd="0" presId="urn:microsoft.com/office/officeart/2018/2/layout/IconLabelDescriptionList"/>
    <dgm:cxn modelId="{83D0F94D-791E-4755-9AF6-1BFF616D97A7}" type="presOf" srcId="{B7D54562-5FE4-4FC0-B232-1E812A69F609}" destId="{7D167E12-4B42-4C13-84F0-273D2EC56522}" srcOrd="0" destOrd="0" presId="urn:microsoft.com/office/officeart/2018/2/layout/IconLabelDescriptionList"/>
    <dgm:cxn modelId="{F6C3A251-35BC-4F88-B4DF-E0A690612C9A}" srcId="{06767666-E6B5-4F91-BC96-8DF6FCB77580}" destId="{59B94E9B-6FAB-48F7-9D04-096FFA7502AA}" srcOrd="0" destOrd="0" parTransId="{4C0C9016-2BD3-4C22-888E-1D359D257687}" sibTransId="{249D0521-9B06-41D2-89FE-DA0BD6C6158D}"/>
    <dgm:cxn modelId="{8FF4978E-4CEB-4AB0-8BEF-ED3AA19AA8FA}" type="presOf" srcId="{40C7C178-CA9F-4181-9115-B371A368735B}" destId="{4E5DF3D2-F4C6-41F0-B8A9-F0D8410D8F03}" srcOrd="0" destOrd="0" presId="urn:microsoft.com/office/officeart/2018/2/layout/IconLabelDescriptionList"/>
    <dgm:cxn modelId="{35BDD3A0-2702-4B06-96BD-A51875EE76AD}" srcId="{FDCD52A9-8EDF-4EFD-929F-1AC32401DFD3}" destId="{3E46E9D2-5E27-4596-8CA3-ECE4BB2C2802}" srcOrd="4" destOrd="0" parTransId="{972E13BC-E086-4D5B-A241-4F0AA5F4006F}" sibTransId="{3B78A040-1DE7-46EE-950C-23B20CFB02C1}"/>
    <dgm:cxn modelId="{E2A961A5-C2A2-47F8-8F8F-1D8C8DE762D6}" type="presOf" srcId="{B58D9BC0-21EE-4A9E-8147-9EDC4FF78C66}" destId="{FCD62C31-41EE-4EFC-8A25-37BF50E4501C}" srcOrd="0" destOrd="0" presId="urn:microsoft.com/office/officeart/2018/2/layout/IconLabelDescriptionList"/>
    <dgm:cxn modelId="{977A59B2-D334-42E9-B2A4-22606987366F}" srcId="{B58D9BC0-21EE-4A9E-8147-9EDC4FF78C66}" destId="{FE014982-F1E4-40C8-B32C-99237C80551F}" srcOrd="0" destOrd="0" parTransId="{DA1B115D-AF5C-451C-9509-E23E0BD8A5C3}" sibTransId="{7E9BEE8A-85F2-4E76-A5A3-49FC11125E92}"/>
    <dgm:cxn modelId="{13561FC2-B887-4FFE-93C5-1C966FDFA515}" srcId="{FDCD52A9-8EDF-4EFD-929F-1AC32401DFD3}" destId="{06767666-E6B5-4F91-BC96-8DF6FCB77580}" srcOrd="0" destOrd="0" parTransId="{FC09CD5D-3618-4BDD-9839-6776DD320313}" sibTransId="{52D7E2D2-2E23-460A-B7FD-8410F84DDFA7}"/>
    <dgm:cxn modelId="{101736CC-FFD4-4AF1-B387-F526507069CF}" srcId="{FDCD52A9-8EDF-4EFD-929F-1AC32401DFD3}" destId="{8F1AA342-FB27-4142-B29E-D0D1453678FD}" srcOrd="2" destOrd="0" parTransId="{0919480E-52CB-40CA-82D7-E593822B1B7E}" sibTransId="{FC3204F9-6219-487B-9D22-94DE6FD2C123}"/>
    <dgm:cxn modelId="{167F6CDF-F29C-4E9A-87DC-C3E6A2C0F77E}" srcId="{FDCD52A9-8EDF-4EFD-929F-1AC32401DFD3}" destId="{B7D54562-5FE4-4FC0-B232-1E812A69F609}" srcOrd="1" destOrd="0" parTransId="{5393304D-7EF5-4802-8B4C-B06CF02ED3E6}" sibTransId="{0B8A349D-DE5F-4794-BA9E-BCC9EDC22CD1}"/>
    <dgm:cxn modelId="{A93A4EFE-684E-4A17-AF98-F15995519A06}" srcId="{B7D54562-5FE4-4FC0-B232-1E812A69F609}" destId="{40C7C178-CA9F-4181-9115-B371A368735B}" srcOrd="0" destOrd="0" parTransId="{D69E8603-D7A7-44DF-B33B-99096942807C}" sibTransId="{243D565A-4406-45CE-9048-B5CB09173681}"/>
    <dgm:cxn modelId="{85D506B1-5B95-46D3-A77C-59468A673669}" type="presParOf" srcId="{DB1EEED7-91AB-4588-994B-A5625CF5DB4D}" destId="{EAA63A20-70FA-478C-B7FD-5C3B1CC8A0EC}" srcOrd="0" destOrd="0" presId="urn:microsoft.com/office/officeart/2018/2/layout/IconLabelDescriptionList"/>
    <dgm:cxn modelId="{819E01BE-4339-4B16-8436-2DC7B9998754}" type="presParOf" srcId="{EAA63A20-70FA-478C-B7FD-5C3B1CC8A0EC}" destId="{AB4A3DD4-8044-4264-925B-48504FF1545C}" srcOrd="0" destOrd="0" presId="urn:microsoft.com/office/officeart/2018/2/layout/IconLabelDescriptionList"/>
    <dgm:cxn modelId="{AC7F5C03-39D6-4E8A-9E00-CA92D2AE11F0}" type="presParOf" srcId="{EAA63A20-70FA-478C-B7FD-5C3B1CC8A0EC}" destId="{0B79C9F5-0860-4184-9259-0AC107136D16}" srcOrd="1" destOrd="0" presId="urn:microsoft.com/office/officeart/2018/2/layout/IconLabelDescriptionList"/>
    <dgm:cxn modelId="{AD878602-8DF9-43D4-BCE5-900239FDD028}" type="presParOf" srcId="{EAA63A20-70FA-478C-B7FD-5C3B1CC8A0EC}" destId="{D5947182-5F18-4CBF-B859-AB7787523A74}" srcOrd="2" destOrd="0" presId="urn:microsoft.com/office/officeart/2018/2/layout/IconLabelDescriptionList"/>
    <dgm:cxn modelId="{166CCD14-0E83-427B-B0A0-40B118601117}" type="presParOf" srcId="{EAA63A20-70FA-478C-B7FD-5C3B1CC8A0EC}" destId="{095FF49B-058F-44F4-90EC-3B4A40A24D58}" srcOrd="3" destOrd="0" presId="urn:microsoft.com/office/officeart/2018/2/layout/IconLabelDescriptionList"/>
    <dgm:cxn modelId="{59AB018F-535E-444A-9C1E-A6CF86FE7200}" type="presParOf" srcId="{EAA63A20-70FA-478C-B7FD-5C3B1CC8A0EC}" destId="{5E3AEF4D-1722-454C-81FC-F1234421695B}" srcOrd="4" destOrd="0" presId="urn:microsoft.com/office/officeart/2018/2/layout/IconLabelDescriptionList"/>
    <dgm:cxn modelId="{6246430F-E650-467D-AF6D-E602C876117A}" type="presParOf" srcId="{DB1EEED7-91AB-4588-994B-A5625CF5DB4D}" destId="{69C517A6-8172-45E7-AE07-BC49AB4B439E}" srcOrd="1" destOrd="0" presId="urn:microsoft.com/office/officeart/2018/2/layout/IconLabelDescriptionList"/>
    <dgm:cxn modelId="{2ED08E08-BC18-4AE3-B7F0-3832E3518729}" type="presParOf" srcId="{DB1EEED7-91AB-4588-994B-A5625CF5DB4D}" destId="{2AB4CEF7-1969-408D-A685-49FC148F3978}" srcOrd="2" destOrd="0" presId="urn:microsoft.com/office/officeart/2018/2/layout/IconLabelDescriptionList"/>
    <dgm:cxn modelId="{D26692B3-6639-412C-8695-6BB596060686}" type="presParOf" srcId="{2AB4CEF7-1969-408D-A685-49FC148F3978}" destId="{36A3DA3F-7755-4442-93B9-5392710BDD36}" srcOrd="0" destOrd="0" presId="urn:microsoft.com/office/officeart/2018/2/layout/IconLabelDescriptionList"/>
    <dgm:cxn modelId="{784D30DE-58B4-47AF-9B46-C4C60CB88660}" type="presParOf" srcId="{2AB4CEF7-1969-408D-A685-49FC148F3978}" destId="{9E7223B8-B792-4765-8969-5218DB779E75}" srcOrd="1" destOrd="0" presId="urn:microsoft.com/office/officeart/2018/2/layout/IconLabelDescriptionList"/>
    <dgm:cxn modelId="{5AEE54EC-BC1B-41D4-A068-07C177629127}" type="presParOf" srcId="{2AB4CEF7-1969-408D-A685-49FC148F3978}" destId="{7D167E12-4B42-4C13-84F0-273D2EC56522}" srcOrd="2" destOrd="0" presId="urn:microsoft.com/office/officeart/2018/2/layout/IconLabelDescriptionList"/>
    <dgm:cxn modelId="{088F4B9B-DB5C-4A76-9778-02A68C5ECADD}" type="presParOf" srcId="{2AB4CEF7-1969-408D-A685-49FC148F3978}" destId="{8A0FE6D4-8B48-4C0A-AB78-9954AD10CFF6}" srcOrd="3" destOrd="0" presId="urn:microsoft.com/office/officeart/2018/2/layout/IconLabelDescriptionList"/>
    <dgm:cxn modelId="{527F08BD-A1BD-433D-93A1-A79EB772D34A}" type="presParOf" srcId="{2AB4CEF7-1969-408D-A685-49FC148F3978}" destId="{4E5DF3D2-F4C6-41F0-B8A9-F0D8410D8F03}" srcOrd="4" destOrd="0" presId="urn:microsoft.com/office/officeart/2018/2/layout/IconLabelDescriptionList"/>
    <dgm:cxn modelId="{2BABBAE0-801B-4926-9E96-3535CA0732D7}" type="presParOf" srcId="{DB1EEED7-91AB-4588-994B-A5625CF5DB4D}" destId="{D47B5AB6-FC1E-4B08-9945-BE6B9BFE0CEC}" srcOrd="3" destOrd="0" presId="urn:microsoft.com/office/officeart/2018/2/layout/IconLabelDescriptionList"/>
    <dgm:cxn modelId="{C6C46BAB-C534-412A-AF97-E59DA809232F}" type="presParOf" srcId="{DB1EEED7-91AB-4588-994B-A5625CF5DB4D}" destId="{C4B2A87B-E24A-434B-AFD0-8D486B5E714A}" srcOrd="4" destOrd="0" presId="urn:microsoft.com/office/officeart/2018/2/layout/IconLabelDescriptionList"/>
    <dgm:cxn modelId="{6841EA83-884C-4AA5-A7FD-69CF375BE601}" type="presParOf" srcId="{C4B2A87B-E24A-434B-AFD0-8D486B5E714A}" destId="{7E06E56F-1B3B-47DE-9FCB-728211C0D2B5}" srcOrd="0" destOrd="0" presId="urn:microsoft.com/office/officeart/2018/2/layout/IconLabelDescriptionList"/>
    <dgm:cxn modelId="{1CB0CEEA-4890-4CB0-B24A-09AC74D51233}" type="presParOf" srcId="{C4B2A87B-E24A-434B-AFD0-8D486B5E714A}" destId="{E93224C4-029A-4C3C-9EE9-615EDAC1ACF3}" srcOrd="1" destOrd="0" presId="urn:microsoft.com/office/officeart/2018/2/layout/IconLabelDescriptionList"/>
    <dgm:cxn modelId="{05F652FD-BF5D-4DE0-A48A-1B1F06203696}" type="presParOf" srcId="{C4B2A87B-E24A-434B-AFD0-8D486B5E714A}" destId="{90F47BDD-0C15-4402-BB65-1723DA3E5564}" srcOrd="2" destOrd="0" presId="urn:microsoft.com/office/officeart/2018/2/layout/IconLabelDescriptionList"/>
    <dgm:cxn modelId="{B1FD3AC0-F164-4CA2-A6D1-C74645C432D7}" type="presParOf" srcId="{C4B2A87B-E24A-434B-AFD0-8D486B5E714A}" destId="{759C517D-01A2-4BCD-85E0-B4D6AE75C637}" srcOrd="3" destOrd="0" presId="urn:microsoft.com/office/officeart/2018/2/layout/IconLabelDescriptionList"/>
    <dgm:cxn modelId="{8653E514-9C06-46B7-B722-F26D77E72910}" type="presParOf" srcId="{C4B2A87B-E24A-434B-AFD0-8D486B5E714A}" destId="{D49CFCB4-5CF7-4353-9483-775CB105DA2C}" srcOrd="4" destOrd="0" presId="urn:microsoft.com/office/officeart/2018/2/layout/IconLabelDescriptionList"/>
    <dgm:cxn modelId="{0D43FB7A-57A4-4169-95CD-F12CE5173B48}" type="presParOf" srcId="{DB1EEED7-91AB-4588-994B-A5625CF5DB4D}" destId="{DD576F20-568D-45BE-8A6E-CC29D70DC7AE}" srcOrd="5" destOrd="0" presId="urn:microsoft.com/office/officeart/2018/2/layout/IconLabelDescriptionList"/>
    <dgm:cxn modelId="{BAFF1A30-C3F5-4303-8A07-7D1DE6387AAB}" type="presParOf" srcId="{DB1EEED7-91AB-4588-994B-A5625CF5DB4D}" destId="{D51CFDDE-DD2B-4E63-8014-8CA43E9FCDAC}" srcOrd="6" destOrd="0" presId="urn:microsoft.com/office/officeart/2018/2/layout/IconLabelDescriptionList"/>
    <dgm:cxn modelId="{D2603E12-1D5C-42DB-B880-3D54424F0119}" type="presParOf" srcId="{D51CFDDE-DD2B-4E63-8014-8CA43E9FCDAC}" destId="{36C8D817-C9A3-40DE-A72F-7F7B63E1811E}" srcOrd="0" destOrd="0" presId="urn:microsoft.com/office/officeart/2018/2/layout/IconLabelDescriptionList"/>
    <dgm:cxn modelId="{F56C3709-87A4-4BFF-BA6C-C9A8A1A06AA8}" type="presParOf" srcId="{D51CFDDE-DD2B-4E63-8014-8CA43E9FCDAC}" destId="{39B3271D-6660-42E0-8173-EA0C463B5CA1}" srcOrd="1" destOrd="0" presId="urn:microsoft.com/office/officeart/2018/2/layout/IconLabelDescriptionList"/>
    <dgm:cxn modelId="{9B4C340F-1342-48EC-ACEE-9C903BF56959}" type="presParOf" srcId="{D51CFDDE-DD2B-4E63-8014-8CA43E9FCDAC}" destId="{FCD62C31-41EE-4EFC-8A25-37BF50E4501C}" srcOrd="2" destOrd="0" presId="urn:microsoft.com/office/officeart/2018/2/layout/IconLabelDescriptionList"/>
    <dgm:cxn modelId="{98A796E0-A73A-4E76-B1B8-144ED668A9DB}" type="presParOf" srcId="{D51CFDDE-DD2B-4E63-8014-8CA43E9FCDAC}" destId="{C26E6822-A8FD-4ADB-BD8D-2F7F485B19D8}" srcOrd="3" destOrd="0" presId="urn:microsoft.com/office/officeart/2018/2/layout/IconLabelDescriptionList"/>
    <dgm:cxn modelId="{97D86340-4E12-4F56-8E62-8D877C0C09A8}" type="presParOf" srcId="{D51CFDDE-DD2B-4E63-8014-8CA43E9FCDAC}" destId="{46AE8E4F-F149-4ADD-B0F5-2BB7A08CC2E2}" srcOrd="4" destOrd="0" presId="urn:microsoft.com/office/officeart/2018/2/layout/IconLabelDescriptionList"/>
    <dgm:cxn modelId="{1A25D5B9-882E-415F-80E9-F681EFC6C694}" type="presParOf" srcId="{DB1EEED7-91AB-4588-994B-A5625CF5DB4D}" destId="{CA0FD6CB-726A-46F8-B30D-B7E5DA4BB809}" srcOrd="7" destOrd="0" presId="urn:microsoft.com/office/officeart/2018/2/layout/IconLabelDescriptionList"/>
    <dgm:cxn modelId="{AA2BAC6F-1B88-4380-B111-4B460A25F8E0}" type="presParOf" srcId="{DB1EEED7-91AB-4588-994B-A5625CF5DB4D}" destId="{8F06CB68-1B6B-4A02-B6F0-6EA39CE697A2}" srcOrd="8" destOrd="0" presId="urn:microsoft.com/office/officeart/2018/2/layout/IconLabelDescriptionList"/>
    <dgm:cxn modelId="{631C9FA8-08FB-42D1-98E1-5145E9B032A1}" type="presParOf" srcId="{8F06CB68-1B6B-4A02-B6F0-6EA39CE697A2}" destId="{EFD5BF55-1D6C-4D70-A1E0-3D887BF92B2D}" srcOrd="0" destOrd="0" presId="urn:microsoft.com/office/officeart/2018/2/layout/IconLabelDescriptionList"/>
    <dgm:cxn modelId="{5BC7452E-1682-4E43-9968-8A56E65B7D39}" type="presParOf" srcId="{8F06CB68-1B6B-4A02-B6F0-6EA39CE697A2}" destId="{61868DD6-FE86-4962-B835-E27212435396}" srcOrd="1" destOrd="0" presId="urn:microsoft.com/office/officeart/2018/2/layout/IconLabelDescriptionList"/>
    <dgm:cxn modelId="{83DFC590-D21E-4D59-892B-6AB4A879B1A3}" type="presParOf" srcId="{8F06CB68-1B6B-4A02-B6F0-6EA39CE697A2}" destId="{21B5A99F-6AF6-47B9-88D0-E0AF70DAB521}" srcOrd="2" destOrd="0" presId="urn:microsoft.com/office/officeart/2018/2/layout/IconLabelDescriptionList"/>
    <dgm:cxn modelId="{C4B9F796-9A8A-4204-A9B8-D4D9B692599E}" type="presParOf" srcId="{8F06CB68-1B6B-4A02-B6F0-6EA39CE697A2}" destId="{DF37E632-E39E-4DEA-80F7-70DB26444195}" srcOrd="3" destOrd="0" presId="urn:microsoft.com/office/officeart/2018/2/layout/IconLabelDescriptionList"/>
    <dgm:cxn modelId="{C81FB17A-93C6-49C4-BB99-2ED829FCABAD}" type="presParOf" srcId="{8F06CB68-1B6B-4A02-B6F0-6EA39CE697A2}" destId="{37E87317-8694-4021-AEC0-5E154CD007FB}"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3BBC47-59EF-4F7F-AF1A-17F2CBC7A401}" type="doc">
      <dgm:prSet loTypeId="urn:microsoft.com/office/officeart/2005/8/layout/list1" loCatId="list" qsTypeId="urn:microsoft.com/office/officeart/2005/8/quickstyle/simple1" qsCatId="simple" csTypeId="urn:microsoft.com/office/officeart/2005/8/colors/accent5_2" csCatId="accent5"/>
      <dgm:spPr/>
      <dgm:t>
        <a:bodyPr/>
        <a:lstStyle/>
        <a:p>
          <a:endParaRPr lang="en-US"/>
        </a:p>
      </dgm:t>
    </dgm:pt>
    <dgm:pt modelId="{371BE34C-9582-4D3B-B43C-85B12236A465}">
      <dgm:prSet custT="1"/>
      <dgm:spPr/>
      <dgm:t>
        <a:bodyPr/>
        <a:lstStyle/>
        <a:p>
          <a:r>
            <a:rPr lang="en-US" sz="1800"/>
            <a:t>Blue Star Trail – $1.6 Million</a:t>
          </a:r>
        </a:p>
      </dgm:t>
    </dgm:pt>
    <dgm:pt modelId="{28F5416B-137C-4F43-A03F-83FDBA4C81BC}" type="parTrans" cxnId="{65636EBB-28A9-44FD-9FFF-4DC1F9C1F55F}">
      <dgm:prSet/>
      <dgm:spPr/>
      <dgm:t>
        <a:bodyPr/>
        <a:lstStyle/>
        <a:p>
          <a:endParaRPr lang="en-US"/>
        </a:p>
      </dgm:t>
    </dgm:pt>
    <dgm:pt modelId="{2E64EF5B-2B3F-4E4B-BC17-ECE3EA8ED576}" type="sibTrans" cxnId="{65636EBB-28A9-44FD-9FFF-4DC1F9C1F55F}">
      <dgm:prSet/>
      <dgm:spPr/>
      <dgm:t>
        <a:bodyPr/>
        <a:lstStyle/>
        <a:p>
          <a:endParaRPr lang="en-US"/>
        </a:p>
      </dgm:t>
    </dgm:pt>
    <dgm:pt modelId="{A581C34F-0383-4045-BB45-865FB3B3FB2F}">
      <dgm:prSet custT="1"/>
      <dgm:spPr/>
      <dgm:t>
        <a:bodyPr/>
        <a:lstStyle/>
        <a:p>
          <a:r>
            <a:rPr lang="en-US" sz="1700" dirty="0"/>
            <a:t>TAP and DNR grants covering most of cost.</a:t>
          </a:r>
        </a:p>
      </dgm:t>
    </dgm:pt>
    <dgm:pt modelId="{D00996FD-7513-4CA9-9924-42162F16AC7C}" type="parTrans" cxnId="{6B40DB70-449B-43A4-A688-7340A9434D1E}">
      <dgm:prSet/>
      <dgm:spPr/>
      <dgm:t>
        <a:bodyPr/>
        <a:lstStyle/>
        <a:p>
          <a:endParaRPr lang="en-US"/>
        </a:p>
      </dgm:t>
    </dgm:pt>
    <dgm:pt modelId="{A6F21205-7BBC-45BA-A228-E0AFAFEB184B}" type="sibTrans" cxnId="{6B40DB70-449B-43A4-A688-7340A9434D1E}">
      <dgm:prSet/>
      <dgm:spPr/>
      <dgm:t>
        <a:bodyPr/>
        <a:lstStyle/>
        <a:p>
          <a:endParaRPr lang="en-US"/>
        </a:p>
      </dgm:t>
    </dgm:pt>
    <dgm:pt modelId="{2D2EF9B8-1AF0-42E2-9841-36E373FF9EC7}">
      <dgm:prSet custT="1"/>
      <dgm:spPr/>
      <dgm:t>
        <a:bodyPr/>
        <a:lstStyle/>
        <a:p>
          <a:r>
            <a:rPr lang="en-US" sz="1800" dirty="0"/>
            <a:t>Traffic Signal at Lake/Blue Star - $200,000</a:t>
          </a:r>
        </a:p>
      </dgm:t>
    </dgm:pt>
    <dgm:pt modelId="{C2A1AFD7-9AA4-47DB-A453-86BEF4EA888A}" type="parTrans" cxnId="{0C0A1890-CEA1-4B9D-9FED-6290216B35C5}">
      <dgm:prSet/>
      <dgm:spPr/>
      <dgm:t>
        <a:bodyPr/>
        <a:lstStyle/>
        <a:p>
          <a:endParaRPr lang="en-US"/>
        </a:p>
      </dgm:t>
    </dgm:pt>
    <dgm:pt modelId="{E329A1A0-62FA-433D-8841-3ECEA7D3B811}" type="sibTrans" cxnId="{0C0A1890-CEA1-4B9D-9FED-6290216B35C5}">
      <dgm:prSet/>
      <dgm:spPr/>
      <dgm:t>
        <a:bodyPr/>
        <a:lstStyle/>
        <a:p>
          <a:endParaRPr lang="en-US"/>
        </a:p>
      </dgm:t>
    </dgm:pt>
    <dgm:pt modelId="{35963220-5E1D-43EB-9319-19D806C960D2}">
      <dgm:prSet custT="1"/>
      <dgm:spPr/>
      <dgm:t>
        <a:bodyPr/>
        <a:lstStyle/>
        <a:p>
          <a:r>
            <a:rPr lang="en-US" sz="1700" dirty="0"/>
            <a:t>In conjunction with Blue Star Trail installation. Not grant funded. </a:t>
          </a:r>
        </a:p>
      </dgm:t>
    </dgm:pt>
    <dgm:pt modelId="{04D72023-E133-45B6-AEAE-63C0102C4A53}" type="parTrans" cxnId="{2FFD81DC-4591-4E59-9E8A-E73C27E2D240}">
      <dgm:prSet/>
      <dgm:spPr/>
      <dgm:t>
        <a:bodyPr/>
        <a:lstStyle/>
        <a:p>
          <a:endParaRPr lang="en-US"/>
        </a:p>
      </dgm:t>
    </dgm:pt>
    <dgm:pt modelId="{D7B53265-53A9-43F5-AE81-265DE8F61D42}" type="sibTrans" cxnId="{2FFD81DC-4591-4E59-9E8A-E73C27E2D240}">
      <dgm:prSet/>
      <dgm:spPr/>
      <dgm:t>
        <a:bodyPr/>
        <a:lstStyle/>
        <a:p>
          <a:endParaRPr lang="en-US"/>
        </a:p>
      </dgm:t>
    </dgm:pt>
    <dgm:pt modelId="{9004654C-A69F-4300-B90C-AF60CF5D9047}">
      <dgm:prSet custT="1"/>
      <dgm:spPr/>
      <dgm:t>
        <a:bodyPr/>
        <a:lstStyle/>
        <a:p>
          <a:r>
            <a:rPr lang="en-US" sz="1800"/>
            <a:t>Mt. Baldhead Park - $500,000</a:t>
          </a:r>
        </a:p>
      </dgm:t>
    </dgm:pt>
    <dgm:pt modelId="{1F9939CB-824F-466A-BA9A-13FF5AC7E20B}" type="parTrans" cxnId="{48482A60-713F-4523-BAFF-8F801AFD5BD0}">
      <dgm:prSet/>
      <dgm:spPr/>
      <dgm:t>
        <a:bodyPr/>
        <a:lstStyle/>
        <a:p>
          <a:endParaRPr lang="en-US"/>
        </a:p>
      </dgm:t>
    </dgm:pt>
    <dgm:pt modelId="{CA8FCCD4-7F5B-487C-9A67-9073CF7B2285}" type="sibTrans" cxnId="{48482A60-713F-4523-BAFF-8F801AFD5BD0}">
      <dgm:prSet/>
      <dgm:spPr/>
      <dgm:t>
        <a:bodyPr/>
        <a:lstStyle/>
        <a:p>
          <a:endParaRPr lang="en-US"/>
        </a:p>
      </dgm:t>
    </dgm:pt>
    <dgm:pt modelId="{8EA23361-30A6-476F-9A50-C14708862833}">
      <dgm:prSet custT="1"/>
      <dgm:spPr/>
      <dgm:t>
        <a:bodyPr/>
        <a:lstStyle/>
        <a:p>
          <a:r>
            <a:rPr lang="en-US" sz="1700" dirty="0"/>
            <a:t>Replace bathrooms, upper deck, and retaining wall </a:t>
          </a:r>
        </a:p>
      </dgm:t>
    </dgm:pt>
    <dgm:pt modelId="{36182466-3AB3-412E-BC1D-11DF086A3EAF}" type="parTrans" cxnId="{85CF0A43-F4A2-4316-AF93-D427643CEFDC}">
      <dgm:prSet/>
      <dgm:spPr/>
      <dgm:t>
        <a:bodyPr/>
        <a:lstStyle/>
        <a:p>
          <a:endParaRPr lang="en-US"/>
        </a:p>
      </dgm:t>
    </dgm:pt>
    <dgm:pt modelId="{3074F7E9-5C18-44F4-B407-5BE7BAD4EE52}" type="sibTrans" cxnId="{85CF0A43-F4A2-4316-AF93-D427643CEFDC}">
      <dgm:prSet/>
      <dgm:spPr/>
      <dgm:t>
        <a:bodyPr/>
        <a:lstStyle/>
        <a:p>
          <a:endParaRPr lang="en-US"/>
        </a:p>
      </dgm:t>
    </dgm:pt>
    <dgm:pt modelId="{9BBB072D-F2F1-478B-859F-080B09AE4E89}">
      <dgm:prSet custT="1"/>
      <dgm:spPr/>
      <dgm:t>
        <a:bodyPr/>
        <a:lstStyle/>
        <a:p>
          <a:r>
            <a:rPr lang="en-US" sz="1800"/>
            <a:t>Invasive Species - $100,000</a:t>
          </a:r>
        </a:p>
      </dgm:t>
    </dgm:pt>
    <dgm:pt modelId="{D09EE8ED-8285-4CD5-B93A-5CBBDFD71FFC}" type="parTrans" cxnId="{276BD935-2931-4131-B5CB-F7F5A28CAB8C}">
      <dgm:prSet/>
      <dgm:spPr/>
      <dgm:t>
        <a:bodyPr/>
        <a:lstStyle/>
        <a:p>
          <a:endParaRPr lang="en-US"/>
        </a:p>
      </dgm:t>
    </dgm:pt>
    <dgm:pt modelId="{D72DEFD5-26BF-4C11-BE96-8A92A1CD897D}" type="sibTrans" cxnId="{276BD935-2931-4131-B5CB-F7F5A28CAB8C}">
      <dgm:prSet/>
      <dgm:spPr/>
      <dgm:t>
        <a:bodyPr/>
        <a:lstStyle/>
        <a:p>
          <a:endParaRPr lang="en-US"/>
        </a:p>
      </dgm:t>
    </dgm:pt>
    <dgm:pt modelId="{8779398D-85CC-4451-B725-2EA37F9CFECD}">
      <dgm:prSet custT="1"/>
      <dgm:spPr/>
      <dgm:t>
        <a:bodyPr/>
        <a:lstStyle/>
        <a:p>
          <a:r>
            <a:rPr lang="en-US" sz="1700" dirty="0"/>
            <a:t>Milfoil and others. </a:t>
          </a:r>
        </a:p>
      </dgm:t>
    </dgm:pt>
    <dgm:pt modelId="{5D8D2443-DEB8-462D-B69D-9CC5BF0364A1}" type="parTrans" cxnId="{F19A3D67-CCC0-45C0-9971-8478E198F010}">
      <dgm:prSet/>
      <dgm:spPr/>
      <dgm:t>
        <a:bodyPr/>
        <a:lstStyle/>
        <a:p>
          <a:endParaRPr lang="en-US"/>
        </a:p>
      </dgm:t>
    </dgm:pt>
    <dgm:pt modelId="{03D2903B-E5A2-4C03-9EB2-68F43F1A9B3E}" type="sibTrans" cxnId="{F19A3D67-CCC0-45C0-9971-8478E198F010}">
      <dgm:prSet/>
      <dgm:spPr/>
      <dgm:t>
        <a:bodyPr/>
        <a:lstStyle/>
        <a:p>
          <a:endParaRPr lang="en-US"/>
        </a:p>
      </dgm:t>
    </dgm:pt>
    <dgm:pt modelId="{9D16B177-60E8-40B2-8CCF-A8AD781C886A}">
      <dgm:prSet custT="1"/>
      <dgm:spPr/>
      <dgm:t>
        <a:bodyPr/>
        <a:lstStyle/>
        <a:p>
          <a:r>
            <a:rPr lang="en-US" sz="1800"/>
            <a:t>City Hall - $10,000</a:t>
          </a:r>
        </a:p>
      </dgm:t>
    </dgm:pt>
    <dgm:pt modelId="{68803D4F-4150-4C54-A12E-B71E97E5604D}" type="parTrans" cxnId="{E3F44F39-1E5A-4BE3-BF33-846CB9B5EE87}">
      <dgm:prSet/>
      <dgm:spPr/>
      <dgm:t>
        <a:bodyPr/>
        <a:lstStyle/>
        <a:p>
          <a:endParaRPr lang="en-US"/>
        </a:p>
      </dgm:t>
    </dgm:pt>
    <dgm:pt modelId="{173F6815-1793-4DF2-8F60-5CBFBDA4EDED}" type="sibTrans" cxnId="{E3F44F39-1E5A-4BE3-BF33-846CB9B5EE87}">
      <dgm:prSet/>
      <dgm:spPr/>
      <dgm:t>
        <a:bodyPr/>
        <a:lstStyle/>
        <a:p>
          <a:endParaRPr lang="en-US"/>
        </a:p>
      </dgm:t>
    </dgm:pt>
    <dgm:pt modelId="{B88D3B8B-8BBF-48B5-A2B3-438C7BCA9C4B}">
      <dgm:prSet custT="1"/>
      <dgm:spPr/>
      <dgm:t>
        <a:bodyPr/>
        <a:lstStyle/>
        <a:p>
          <a:r>
            <a:rPr lang="en-US" sz="1700" dirty="0"/>
            <a:t>Review of internal space and options for remodel.</a:t>
          </a:r>
        </a:p>
      </dgm:t>
    </dgm:pt>
    <dgm:pt modelId="{C7AA327E-2E97-427A-94D5-FAEB4226448F}" type="parTrans" cxnId="{AF8FC03E-35F6-460F-80A9-50FDDD31B3A3}">
      <dgm:prSet/>
      <dgm:spPr/>
      <dgm:t>
        <a:bodyPr/>
        <a:lstStyle/>
        <a:p>
          <a:endParaRPr lang="en-US"/>
        </a:p>
      </dgm:t>
    </dgm:pt>
    <dgm:pt modelId="{C24BFB6A-071D-4C97-97EA-E05F1CF5524C}" type="sibTrans" cxnId="{AF8FC03E-35F6-460F-80A9-50FDDD31B3A3}">
      <dgm:prSet/>
      <dgm:spPr/>
      <dgm:t>
        <a:bodyPr/>
        <a:lstStyle/>
        <a:p>
          <a:endParaRPr lang="en-US"/>
        </a:p>
      </dgm:t>
    </dgm:pt>
    <dgm:pt modelId="{62D40934-AA95-46B7-AFA4-8110B8BFEC7D}" type="pres">
      <dgm:prSet presAssocID="{573BBC47-59EF-4F7F-AF1A-17F2CBC7A401}" presName="linear" presStyleCnt="0">
        <dgm:presLayoutVars>
          <dgm:dir/>
          <dgm:animLvl val="lvl"/>
          <dgm:resizeHandles val="exact"/>
        </dgm:presLayoutVars>
      </dgm:prSet>
      <dgm:spPr/>
    </dgm:pt>
    <dgm:pt modelId="{198CF5E8-2416-40A5-8997-57520970E55B}" type="pres">
      <dgm:prSet presAssocID="{371BE34C-9582-4D3B-B43C-85B12236A465}" presName="parentLin" presStyleCnt="0"/>
      <dgm:spPr/>
    </dgm:pt>
    <dgm:pt modelId="{CD187807-6482-47B5-972F-B9471FF4D19F}" type="pres">
      <dgm:prSet presAssocID="{371BE34C-9582-4D3B-B43C-85B12236A465}" presName="parentLeftMargin" presStyleLbl="node1" presStyleIdx="0" presStyleCnt="5"/>
      <dgm:spPr/>
    </dgm:pt>
    <dgm:pt modelId="{E0AB81B7-249C-457C-AD85-7EEB97F09778}" type="pres">
      <dgm:prSet presAssocID="{371BE34C-9582-4D3B-B43C-85B12236A465}" presName="parentText" presStyleLbl="node1" presStyleIdx="0" presStyleCnt="5">
        <dgm:presLayoutVars>
          <dgm:chMax val="0"/>
          <dgm:bulletEnabled val="1"/>
        </dgm:presLayoutVars>
      </dgm:prSet>
      <dgm:spPr/>
    </dgm:pt>
    <dgm:pt modelId="{9873A187-F43D-4E4F-BB1C-7F5E61DF187E}" type="pres">
      <dgm:prSet presAssocID="{371BE34C-9582-4D3B-B43C-85B12236A465}" presName="negativeSpace" presStyleCnt="0"/>
      <dgm:spPr/>
    </dgm:pt>
    <dgm:pt modelId="{45ACBCCE-5116-4F6A-8751-C7607FE97BFC}" type="pres">
      <dgm:prSet presAssocID="{371BE34C-9582-4D3B-B43C-85B12236A465}" presName="childText" presStyleLbl="conFgAcc1" presStyleIdx="0" presStyleCnt="5">
        <dgm:presLayoutVars>
          <dgm:bulletEnabled val="1"/>
        </dgm:presLayoutVars>
      </dgm:prSet>
      <dgm:spPr/>
    </dgm:pt>
    <dgm:pt modelId="{24EB26BC-F484-4CF5-AAEC-08CE49D94029}" type="pres">
      <dgm:prSet presAssocID="{2E64EF5B-2B3F-4E4B-BC17-ECE3EA8ED576}" presName="spaceBetweenRectangles" presStyleCnt="0"/>
      <dgm:spPr/>
    </dgm:pt>
    <dgm:pt modelId="{F636FB12-0AAD-479A-81E3-F54E2A264916}" type="pres">
      <dgm:prSet presAssocID="{2D2EF9B8-1AF0-42E2-9841-36E373FF9EC7}" presName="parentLin" presStyleCnt="0"/>
      <dgm:spPr/>
    </dgm:pt>
    <dgm:pt modelId="{C07BA6EB-3931-41FD-942C-0D07F34387CA}" type="pres">
      <dgm:prSet presAssocID="{2D2EF9B8-1AF0-42E2-9841-36E373FF9EC7}" presName="parentLeftMargin" presStyleLbl="node1" presStyleIdx="0" presStyleCnt="5"/>
      <dgm:spPr/>
    </dgm:pt>
    <dgm:pt modelId="{D546C158-A65E-4B34-B61D-49869F4DAE52}" type="pres">
      <dgm:prSet presAssocID="{2D2EF9B8-1AF0-42E2-9841-36E373FF9EC7}" presName="parentText" presStyleLbl="node1" presStyleIdx="1" presStyleCnt="5">
        <dgm:presLayoutVars>
          <dgm:chMax val="0"/>
          <dgm:bulletEnabled val="1"/>
        </dgm:presLayoutVars>
      </dgm:prSet>
      <dgm:spPr/>
    </dgm:pt>
    <dgm:pt modelId="{3F967F75-BBE8-4235-B593-4BED2FE83F96}" type="pres">
      <dgm:prSet presAssocID="{2D2EF9B8-1AF0-42E2-9841-36E373FF9EC7}" presName="negativeSpace" presStyleCnt="0"/>
      <dgm:spPr/>
    </dgm:pt>
    <dgm:pt modelId="{77442381-CDA2-4522-AEDD-C711941D9AD3}" type="pres">
      <dgm:prSet presAssocID="{2D2EF9B8-1AF0-42E2-9841-36E373FF9EC7}" presName="childText" presStyleLbl="conFgAcc1" presStyleIdx="1" presStyleCnt="5">
        <dgm:presLayoutVars>
          <dgm:bulletEnabled val="1"/>
        </dgm:presLayoutVars>
      </dgm:prSet>
      <dgm:spPr/>
    </dgm:pt>
    <dgm:pt modelId="{3758F121-2547-4F9A-8354-53A74044D174}" type="pres">
      <dgm:prSet presAssocID="{E329A1A0-62FA-433D-8841-3ECEA7D3B811}" presName="spaceBetweenRectangles" presStyleCnt="0"/>
      <dgm:spPr/>
    </dgm:pt>
    <dgm:pt modelId="{AA0B881D-1A6C-4F88-AC28-56271C66C0B7}" type="pres">
      <dgm:prSet presAssocID="{9004654C-A69F-4300-B90C-AF60CF5D9047}" presName="parentLin" presStyleCnt="0"/>
      <dgm:spPr/>
    </dgm:pt>
    <dgm:pt modelId="{C1C68AEF-37F3-4B48-82A6-4EF2752ED904}" type="pres">
      <dgm:prSet presAssocID="{9004654C-A69F-4300-B90C-AF60CF5D9047}" presName="parentLeftMargin" presStyleLbl="node1" presStyleIdx="1" presStyleCnt="5"/>
      <dgm:spPr/>
    </dgm:pt>
    <dgm:pt modelId="{CEF051E2-B80C-4DE9-8687-B8035BE51474}" type="pres">
      <dgm:prSet presAssocID="{9004654C-A69F-4300-B90C-AF60CF5D9047}" presName="parentText" presStyleLbl="node1" presStyleIdx="2" presStyleCnt="5">
        <dgm:presLayoutVars>
          <dgm:chMax val="0"/>
          <dgm:bulletEnabled val="1"/>
        </dgm:presLayoutVars>
      </dgm:prSet>
      <dgm:spPr/>
    </dgm:pt>
    <dgm:pt modelId="{2B33405A-0F83-4316-BA30-BA558CAAD0AE}" type="pres">
      <dgm:prSet presAssocID="{9004654C-A69F-4300-B90C-AF60CF5D9047}" presName="negativeSpace" presStyleCnt="0"/>
      <dgm:spPr/>
    </dgm:pt>
    <dgm:pt modelId="{336713EB-56CF-40B4-9312-38F8DBF871DD}" type="pres">
      <dgm:prSet presAssocID="{9004654C-A69F-4300-B90C-AF60CF5D9047}" presName="childText" presStyleLbl="conFgAcc1" presStyleIdx="2" presStyleCnt="5">
        <dgm:presLayoutVars>
          <dgm:bulletEnabled val="1"/>
        </dgm:presLayoutVars>
      </dgm:prSet>
      <dgm:spPr/>
    </dgm:pt>
    <dgm:pt modelId="{26594FDE-C6BD-402E-8979-87820EDF89DA}" type="pres">
      <dgm:prSet presAssocID="{CA8FCCD4-7F5B-487C-9A67-9073CF7B2285}" presName="spaceBetweenRectangles" presStyleCnt="0"/>
      <dgm:spPr/>
    </dgm:pt>
    <dgm:pt modelId="{60E530FF-6D90-44CA-8FA8-7EBD4BD1A25C}" type="pres">
      <dgm:prSet presAssocID="{9BBB072D-F2F1-478B-859F-080B09AE4E89}" presName="parentLin" presStyleCnt="0"/>
      <dgm:spPr/>
    </dgm:pt>
    <dgm:pt modelId="{12EAF40B-90EA-413C-85B8-B814CE207EE3}" type="pres">
      <dgm:prSet presAssocID="{9BBB072D-F2F1-478B-859F-080B09AE4E89}" presName="parentLeftMargin" presStyleLbl="node1" presStyleIdx="2" presStyleCnt="5"/>
      <dgm:spPr/>
    </dgm:pt>
    <dgm:pt modelId="{8C8ADE9B-0408-49B6-A09F-95EB00DEE010}" type="pres">
      <dgm:prSet presAssocID="{9BBB072D-F2F1-478B-859F-080B09AE4E89}" presName="parentText" presStyleLbl="node1" presStyleIdx="3" presStyleCnt="5">
        <dgm:presLayoutVars>
          <dgm:chMax val="0"/>
          <dgm:bulletEnabled val="1"/>
        </dgm:presLayoutVars>
      </dgm:prSet>
      <dgm:spPr/>
    </dgm:pt>
    <dgm:pt modelId="{034EFAC7-60A5-4597-849F-9D6FBA481222}" type="pres">
      <dgm:prSet presAssocID="{9BBB072D-F2F1-478B-859F-080B09AE4E89}" presName="negativeSpace" presStyleCnt="0"/>
      <dgm:spPr/>
    </dgm:pt>
    <dgm:pt modelId="{09D65D9E-5663-41CF-930F-AA0DA5FDE142}" type="pres">
      <dgm:prSet presAssocID="{9BBB072D-F2F1-478B-859F-080B09AE4E89}" presName="childText" presStyleLbl="conFgAcc1" presStyleIdx="3" presStyleCnt="5">
        <dgm:presLayoutVars>
          <dgm:bulletEnabled val="1"/>
        </dgm:presLayoutVars>
      </dgm:prSet>
      <dgm:spPr/>
    </dgm:pt>
    <dgm:pt modelId="{DC321FCA-5F32-4BDB-B9E8-6F317098B947}" type="pres">
      <dgm:prSet presAssocID="{D72DEFD5-26BF-4C11-BE96-8A92A1CD897D}" presName="spaceBetweenRectangles" presStyleCnt="0"/>
      <dgm:spPr/>
    </dgm:pt>
    <dgm:pt modelId="{62E1FA67-AA55-4A2D-AB92-379D03C272B7}" type="pres">
      <dgm:prSet presAssocID="{9D16B177-60E8-40B2-8CCF-A8AD781C886A}" presName="parentLin" presStyleCnt="0"/>
      <dgm:spPr/>
    </dgm:pt>
    <dgm:pt modelId="{30D89078-7DA6-4935-85E7-9F2B35FB1595}" type="pres">
      <dgm:prSet presAssocID="{9D16B177-60E8-40B2-8CCF-A8AD781C886A}" presName="parentLeftMargin" presStyleLbl="node1" presStyleIdx="3" presStyleCnt="5"/>
      <dgm:spPr/>
    </dgm:pt>
    <dgm:pt modelId="{CB5576D4-2ABA-40AC-AEDA-90D0B4697B6A}" type="pres">
      <dgm:prSet presAssocID="{9D16B177-60E8-40B2-8CCF-A8AD781C886A}" presName="parentText" presStyleLbl="node1" presStyleIdx="4" presStyleCnt="5">
        <dgm:presLayoutVars>
          <dgm:chMax val="0"/>
          <dgm:bulletEnabled val="1"/>
        </dgm:presLayoutVars>
      </dgm:prSet>
      <dgm:spPr/>
    </dgm:pt>
    <dgm:pt modelId="{7F9AF2EC-95CC-4467-8559-239CC1051328}" type="pres">
      <dgm:prSet presAssocID="{9D16B177-60E8-40B2-8CCF-A8AD781C886A}" presName="negativeSpace" presStyleCnt="0"/>
      <dgm:spPr/>
    </dgm:pt>
    <dgm:pt modelId="{D136C669-436F-40B2-B6CD-38AF2F9CAA22}" type="pres">
      <dgm:prSet presAssocID="{9D16B177-60E8-40B2-8CCF-A8AD781C886A}" presName="childText" presStyleLbl="conFgAcc1" presStyleIdx="4" presStyleCnt="5">
        <dgm:presLayoutVars>
          <dgm:bulletEnabled val="1"/>
        </dgm:presLayoutVars>
      </dgm:prSet>
      <dgm:spPr/>
    </dgm:pt>
  </dgm:ptLst>
  <dgm:cxnLst>
    <dgm:cxn modelId="{46C91217-08F7-48E8-A182-F1CDC4F961D5}" type="presOf" srcId="{2D2EF9B8-1AF0-42E2-9841-36E373FF9EC7}" destId="{C07BA6EB-3931-41FD-942C-0D07F34387CA}" srcOrd="0" destOrd="0" presId="urn:microsoft.com/office/officeart/2005/8/layout/list1"/>
    <dgm:cxn modelId="{276BD935-2931-4131-B5CB-F7F5A28CAB8C}" srcId="{573BBC47-59EF-4F7F-AF1A-17F2CBC7A401}" destId="{9BBB072D-F2F1-478B-859F-080B09AE4E89}" srcOrd="3" destOrd="0" parTransId="{D09EE8ED-8285-4CD5-B93A-5CBBDFD71FFC}" sibTransId="{D72DEFD5-26BF-4C11-BE96-8A92A1CD897D}"/>
    <dgm:cxn modelId="{D1B32538-EFEF-4806-9F29-D9B639DC08A5}" type="presOf" srcId="{9004654C-A69F-4300-B90C-AF60CF5D9047}" destId="{CEF051E2-B80C-4DE9-8687-B8035BE51474}" srcOrd="1" destOrd="0" presId="urn:microsoft.com/office/officeart/2005/8/layout/list1"/>
    <dgm:cxn modelId="{E3F44F39-1E5A-4BE3-BF33-846CB9B5EE87}" srcId="{573BBC47-59EF-4F7F-AF1A-17F2CBC7A401}" destId="{9D16B177-60E8-40B2-8CCF-A8AD781C886A}" srcOrd="4" destOrd="0" parTransId="{68803D4F-4150-4C54-A12E-B71E97E5604D}" sibTransId="{173F6815-1793-4DF2-8F60-5CBFBDA4EDED}"/>
    <dgm:cxn modelId="{AF8FC03E-35F6-460F-80A9-50FDDD31B3A3}" srcId="{9D16B177-60E8-40B2-8CCF-A8AD781C886A}" destId="{B88D3B8B-8BBF-48B5-A2B3-438C7BCA9C4B}" srcOrd="0" destOrd="0" parTransId="{C7AA327E-2E97-427A-94D5-FAEB4226448F}" sibTransId="{C24BFB6A-071D-4C97-97EA-E05F1CF5524C}"/>
    <dgm:cxn modelId="{48482A60-713F-4523-BAFF-8F801AFD5BD0}" srcId="{573BBC47-59EF-4F7F-AF1A-17F2CBC7A401}" destId="{9004654C-A69F-4300-B90C-AF60CF5D9047}" srcOrd="2" destOrd="0" parTransId="{1F9939CB-824F-466A-BA9A-13FF5AC7E20B}" sibTransId="{CA8FCCD4-7F5B-487C-9A67-9073CF7B2285}"/>
    <dgm:cxn modelId="{85CF0A43-F4A2-4316-AF93-D427643CEFDC}" srcId="{9004654C-A69F-4300-B90C-AF60CF5D9047}" destId="{8EA23361-30A6-476F-9A50-C14708862833}" srcOrd="0" destOrd="0" parTransId="{36182466-3AB3-412E-BC1D-11DF086A3EAF}" sibTransId="{3074F7E9-5C18-44F4-B407-5BE7BAD4EE52}"/>
    <dgm:cxn modelId="{4EE7A665-AACA-43A4-AD14-0F9655FE1F7B}" type="presOf" srcId="{9004654C-A69F-4300-B90C-AF60CF5D9047}" destId="{C1C68AEF-37F3-4B48-82A6-4EF2752ED904}" srcOrd="0" destOrd="0" presId="urn:microsoft.com/office/officeart/2005/8/layout/list1"/>
    <dgm:cxn modelId="{F19A3D67-CCC0-45C0-9971-8478E198F010}" srcId="{9BBB072D-F2F1-478B-859F-080B09AE4E89}" destId="{8779398D-85CC-4451-B725-2EA37F9CFECD}" srcOrd="0" destOrd="0" parTransId="{5D8D2443-DEB8-462D-B69D-9CC5BF0364A1}" sibTransId="{03D2903B-E5A2-4C03-9EB2-68F43F1A9B3E}"/>
    <dgm:cxn modelId="{11A7C64E-CFDB-4DB5-A64C-00056271BB03}" type="presOf" srcId="{A581C34F-0383-4045-BB45-865FB3B3FB2F}" destId="{45ACBCCE-5116-4F6A-8751-C7607FE97BFC}" srcOrd="0" destOrd="0" presId="urn:microsoft.com/office/officeart/2005/8/layout/list1"/>
    <dgm:cxn modelId="{6B40DB70-449B-43A4-A688-7340A9434D1E}" srcId="{371BE34C-9582-4D3B-B43C-85B12236A465}" destId="{A581C34F-0383-4045-BB45-865FB3B3FB2F}" srcOrd="0" destOrd="0" parTransId="{D00996FD-7513-4CA9-9924-42162F16AC7C}" sibTransId="{A6F21205-7BBC-45BA-A228-E0AFAFEB184B}"/>
    <dgm:cxn modelId="{8FB4C67A-728A-42E1-AFE6-504E22972284}" type="presOf" srcId="{9D16B177-60E8-40B2-8CCF-A8AD781C886A}" destId="{30D89078-7DA6-4935-85E7-9F2B35FB1595}" srcOrd="0" destOrd="0" presId="urn:microsoft.com/office/officeart/2005/8/layout/list1"/>
    <dgm:cxn modelId="{9FD8127E-A8A3-4081-9289-2ADD264E1157}" type="presOf" srcId="{B88D3B8B-8BBF-48B5-A2B3-438C7BCA9C4B}" destId="{D136C669-436F-40B2-B6CD-38AF2F9CAA22}" srcOrd="0" destOrd="0" presId="urn:microsoft.com/office/officeart/2005/8/layout/list1"/>
    <dgm:cxn modelId="{CB55BA7F-3B5E-40A9-ADE4-4EC55702BA1C}" type="presOf" srcId="{2D2EF9B8-1AF0-42E2-9841-36E373FF9EC7}" destId="{D546C158-A65E-4B34-B61D-49869F4DAE52}" srcOrd="1" destOrd="0" presId="urn:microsoft.com/office/officeart/2005/8/layout/list1"/>
    <dgm:cxn modelId="{0C0A1890-CEA1-4B9D-9FED-6290216B35C5}" srcId="{573BBC47-59EF-4F7F-AF1A-17F2CBC7A401}" destId="{2D2EF9B8-1AF0-42E2-9841-36E373FF9EC7}" srcOrd="1" destOrd="0" parTransId="{C2A1AFD7-9AA4-47DB-A453-86BEF4EA888A}" sibTransId="{E329A1A0-62FA-433D-8841-3ECEA7D3B811}"/>
    <dgm:cxn modelId="{0E463F99-A6E3-4594-B7AC-65D39D5D045A}" type="presOf" srcId="{371BE34C-9582-4D3B-B43C-85B12236A465}" destId="{E0AB81B7-249C-457C-AD85-7EEB97F09778}" srcOrd="1" destOrd="0" presId="urn:microsoft.com/office/officeart/2005/8/layout/list1"/>
    <dgm:cxn modelId="{47211EB3-C396-448B-B876-621F4DBEAE34}" type="presOf" srcId="{35963220-5E1D-43EB-9319-19D806C960D2}" destId="{77442381-CDA2-4522-AEDD-C711941D9AD3}" srcOrd="0" destOrd="0" presId="urn:microsoft.com/office/officeart/2005/8/layout/list1"/>
    <dgm:cxn modelId="{5874A0B9-3DAD-4B3A-8268-EA99904A406B}" type="presOf" srcId="{8779398D-85CC-4451-B725-2EA37F9CFECD}" destId="{09D65D9E-5663-41CF-930F-AA0DA5FDE142}" srcOrd="0" destOrd="0" presId="urn:microsoft.com/office/officeart/2005/8/layout/list1"/>
    <dgm:cxn modelId="{65636EBB-28A9-44FD-9FFF-4DC1F9C1F55F}" srcId="{573BBC47-59EF-4F7F-AF1A-17F2CBC7A401}" destId="{371BE34C-9582-4D3B-B43C-85B12236A465}" srcOrd="0" destOrd="0" parTransId="{28F5416B-137C-4F43-A03F-83FDBA4C81BC}" sibTransId="{2E64EF5B-2B3F-4E4B-BC17-ECE3EA8ED576}"/>
    <dgm:cxn modelId="{A5CF69BD-76F5-4AF5-97FD-B1BE4B0472CF}" type="presOf" srcId="{573BBC47-59EF-4F7F-AF1A-17F2CBC7A401}" destId="{62D40934-AA95-46B7-AFA4-8110B8BFEC7D}" srcOrd="0" destOrd="0" presId="urn:microsoft.com/office/officeart/2005/8/layout/list1"/>
    <dgm:cxn modelId="{A1041DC8-A2EC-4268-B28D-5573B58ECE78}" type="presOf" srcId="{9D16B177-60E8-40B2-8CCF-A8AD781C886A}" destId="{CB5576D4-2ABA-40AC-AEDA-90D0B4697B6A}" srcOrd="1" destOrd="0" presId="urn:microsoft.com/office/officeart/2005/8/layout/list1"/>
    <dgm:cxn modelId="{B9ECB0CD-7979-49A0-ABC8-6F8A08907648}" type="presOf" srcId="{9BBB072D-F2F1-478B-859F-080B09AE4E89}" destId="{12EAF40B-90EA-413C-85B8-B814CE207EE3}" srcOrd="0" destOrd="0" presId="urn:microsoft.com/office/officeart/2005/8/layout/list1"/>
    <dgm:cxn modelId="{292054CE-FDA7-4988-A755-E4035C701353}" type="presOf" srcId="{371BE34C-9582-4D3B-B43C-85B12236A465}" destId="{CD187807-6482-47B5-972F-B9471FF4D19F}" srcOrd="0" destOrd="0" presId="urn:microsoft.com/office/officeart/2005/8/layout/list1"/>
    <dgm:cxn modelId="{184FD4CF-0EC3-405A-B432-651C3ED3628B}" type="presOf" srcId="{8EA23361-30A6-476F-9A50-C14708862833}" destId="{336713EB-56CF-40B4-9312-38F8DBF871DD}" srcOrd="0" destOrd="0" presId="urn:microsoft.com/office/officeart/2005/8/layout/list1"/>
    <dgm:cxn modelId="{2FFD81DC-4591-4E59-9E8A-E73C27E2D240}" srcId="{2D2EF9B8-1AF0-42E2-9841-36E373FF9EC7}" destId="{35963220-5E1D-43EB-9319-19D806C960D2}" srcOrd="0" destOrd="0" parTransId="{04D72023-E133-45B6-AEAE-63C0102C4A53}" sibTransId="{D7B53265-53A9-43F5-AE81-265DE8F61D42}"/>
    <dgm:cxn modelId="{8F8B76F7-E187-4BB6-9097-95B5BEA67C8B}" type="presOf" srcId="{9BBB072D-F2F1-478B-859F-080B09AE4E89}" destId="{8C8ADE9B-0408-49B6-A09F-95EB00DEE010}" srcOrd="1" destOrd="0" presId="urn:microsoft.com/office/officeart/2005/8/layout/list1"/>
    <dgm:cxn modelId="{2F4974CD-CF6E-4C72-A929-90CC8584A699}" type="presParOf" srcId="{62D40934-AA95-46B7-AFA4-8110B8BFEC7D}" destId="{198CF5E8-2416-40A5-8997-57520970E55B}" srcOrd="0" destOrd="0" presId="urn:microsoft.com/office/officeart/2005/8/layout/list1"/>
    <dgm:cxn modelId="{32F5BEA5-9E0A-4D7C-B1D3-8BAB29598149}" type="presParOf" srcId="{198CF5E8-2416-40A5-8997-57520970E55B}" destId="{CD187807-6482-47B5-972F-B9471FF4D19F}" srcOrd="0" destOrd="0" presId="urn:microsoft.com/office/officeart/2005/8/layout/list1"/>
    <dgm:cxn modelId="{AC10580B-C4A9-4AF8-8E7A-4F298C1F2C9E}" type="presParOf" srcId="{198CF5E8-2416-40A5-8997-57520970E55B}" destId="{E0AB81B7-249C-457C-AD85-7EEB97F09778}" srcOrd="1" destOrd="0" presId="urn:microsoft.com/office/officeart/2005/8/layout/list1"/>
    <dgm:cxn modelId="{C7A6BC65-712D-4B1A-9F54-43F298D05C98}" type="presParOf" srcId="{62D40934-AA95-46B7-AFA4-8110B8BFEC7D}" destId="{9873A187-F43D-4E4F-BB1C-7F5E61DF187E}" srcOrd="1" destOrd="0" presId="urn:microsoft.com/office/officeart/2005/8/layout/list1"/>
    <dgm:cxn modelId="{2A4C87D4-7422-416B-9E62-E2382078BB5C}" type="presParOf" srcId="{62D40934-AA95-46B7-AFA4-8110B8BFEC7D}" destId="{45ACBCCE-5116-4F6A-8751-C7607FE97BFC}" srcOrd="2" destOrd="0" presId="urn:microsoft.com/office/officeart/2005/8/layout/list1"/>
    <dgm:cxn modelId="{B96C722A-0B87-4A08-9F60-2AD5BEC45C80}" type="presParOf" srcId="{62D40934-AA95-46B7-AFA4-8110B8BFEC7D}" destId="{24EB26BC-F484-4CF5-AAEC-08CE49D94029}" srcOrd="3" destOrd="0" presId="urn:microsoft.com/office/officeart/2005/8/layout/list1"/>
    <dgm:cxn modelId="{A8EA34B0-330E-4D0E-9BC6-2EF54923F31B}" type="presParOf" srcId="{62D40934-AA95-46B7-AFA4-8110B8BFEC7D}" destId="{F636FB12-0AAD-479A-81E3-F54E2A264916}" srcOrd="4" destOrd="0" presId="urn:microsoft.com/office/officeart/2005/8/layout/list1"/>
    <dgm:cxn modelId="{0DBDD527-F344-41C3-B92B-7EA527CB338A}" type="presParOf" srcId="{F636FB12-0AAD-479A-81E3-F54E2A264916}" destId="{C07BA6EB-3931-41FD-942C-0D07F34387CA}" srcOrd="0" destOrd="0" presId="urn:microsoft.com/office/officeart/2005/8/layout/list1"/>
    <dgm:cxn modelId="{26B3A72F-647F-4B1D-B174-E0E4F3E67CBE}" type="presParOf" srcId="{F636FB12-0AAD-479A-81E3-F54E2A264916}" destId="{D546C158-A65E-4B34-B61D-49869F4DAE52}" srcOrd="1" destOrd="0" presId="urn:microsoft.com/office/officeart/2005/8/layout/list1"/>
    <dgm:cxn modelId="{64B2B73A-6313-4E80-8731-0A6195AB5663}" type="presParOf" srcId="{62D40934-AA95-46B7-AFA4-8110B8BFEC7D}" destId="{3F967F75-BBE8-4235-B593-4BED2FE83F96}" srcOrd="5" destOrd="0" presId="urn:microsoft.com/office/officeart/2005/8/layout/list1"/>
    <dgm:cxn modelId="{4F8CF8F4-E92B-465B-9679-5A5630E0053C}" type="presParOf" srcId="{62D40934-AA95-46B7-AFA4-8110B8BFEC7D}" destId="{77442381-CDA2-4522-AEDD-C711941D9AD3}" srcOrd="6" destOrd="0" presId="urn:microsoft.com/office/officeart/2005/8/layout/list1"/>
    <dgm:cxn modelId="{F5E61799-76CB-4ED1-B446-60BFDDEC37C3}" type="presParOf" srcId="{62D40934-AA95-46B7-AFA4-8110B8BFEC7D}" destId="{3758F121-2547-4F9A-8354-53A74044D174}" srcOrd="7" destOrd="0" presId="urn:microsoft.com/office/officeart/2005/8/layout/list1"/>
    <dgm:cxn modelId="{4F2BF42D-CBEE-41FD-8FD1-52351CDD1391}" type="presParOf" srcId="{62D40934-AA95-46B7-AFA4-8110B8BFEC7D}" destId="{AA0B881D-1A6C-4F88-AC28-56271C66C0B7}" srcOrd="8" destOrd="0" presId="urn:microsoft.com/office/officeart/2005/8/layout/list1"/>
    <dgm:cxn modelId="{8C98F3AF-D06B-4F42-B88E-E3619433DB98}" type="presParOf" srcId="{AA0B881D-1A6C-4F88-AC28-56271C66C0B7}" destId="{C1C68AEF-37F3-4B48-82A6-4EF2752ED904}" srcOrd="0" destOrd="0" presId="urn:microsoft.com/office/officeart/2005/8/layout/list1"/>
    <dgm:cxn modelId="{9FEBEAB7-431C-44FF-9481-D7508916F660}" type="presParOf" srcId="{AA0B881D-1A6C-4F88-AC28-56271C66C0B7}" destId="{CEF051E2-B80C-4DE9-8687-B8035BE51474}" srcOrd="1" destOrd="0" presId="urn:microsoft.com/office/officeart/2005/8/layout/list1"/>
    <dgm:cxn modelId="{9CC8EEB4-5537-4A52-A5B7-15A4ADB6B049}" type="presParOf" srcId="{62D40934-AA95-46B7-AFA4-8110B8BFEC7D}" destId="{2B33405A-0F83-4316-BA30-BA558CAAD0AE}" srcOrd="9" destOrd="0" presId="urn:microsoft.com/office/officeart/2005/8/layout/list1"/>
    <dgm:cxn modelId="{2E32C0AC-F203-422A-A4B7-1D32B24EB861}" type="presParOf" srcId="{62D40934-AA95-46B7-AFA4-8110B8BFEC7D}" destId="{336713EB-56CF-40B4-9312-38F8DBF871DD}" srcOrd="10" destOrd="0" presId="urn:microsoft.com/office/officeart/2005/8/layout/list1"/>
    <dgm:cxn modelId="{39F94C35-C09E-417E-A66E-02B4A377593E}" type="presParOf" srcId="{62D40934-AA95-46B7-AFA4-8110B8BFEC7D}" destId="{26594FDE-C6BD-402E-8979-87820EDF89DA}" srcOrd="11" destOrd="0" presId="urn:microsoft.com/office/officeart/2005/8/layout/list1"/>
    <dgm:cxn modelId="{6F7D975B-86FC-45E4-8C73-28048AF2EA03}" type="presParOf" srcId="{62D40934-AA95-46B7-AFA4-8110B8BFEC7D}" destId="{60E530FF-6D90-44CA-8FA8-7EBD4BD1A25C}" srcOrd="12" destOrd="0" presId="urn:microsoft.com/office/officeart/2005/8/layout/list1"/>
    <dgm:cxn modelId="{D95D5E21-3702-436E-9B90-35643F4AF8F1}" type="presParOf" srcId="{60E530FF-6D90-44CA-8FA8-7EBD4BD1A25C}" destId="{12EAF40B-90EA-413C-85B8-B814CE207EE3}" srcOrd="0" destOrd="0" presId="urn:microsoft.com/office/officeart/2005/8/layout/list1"/>
    <dgm:cxn modelId="{C52593E3-AEAB-432E-9355-00A9F8472BD7}" type="presParOf" srcId="{60E530FF-6D90-44CA-8FA8-7EBD4BD1A25C}" destId="{8C8ADE9B-0408-49B6-A09F-95EB00DEE010}" srcOrd="1" destOrd="0" presId="urn:microsoft.com/office/officeart/2005/8/layout/list1"/>
    <dgm:cxn modelId="{F1129E49-1183-4B0D-9EA5-2F7F63F251C1}" type="presParOf" srcId="{62D40934-AA95-46B7-AFA4-8110B8BFEC7D}" destId="{034EFAC7-60A5-4597-849F-9D6FBA481222}" srcOrd="13" destOrd="0" presId="urn:microsoft.com/office/officeart/2005/8/layout/list1"/>
    <dgm:cxn modelId="{80C7DA43-07B1-40F2-A643-59047E613F97}" type="presParOf" srcId="{62D40934-AA95-46B7-AFA4-8110B8BFEC7D}" destId="{09D65D9E-5663-41CF-930F-AA0DA5FDE142}" srcOrd="14" destOrd="0" presId="urn:microsoft.com/office/officeart/2005/8/layout/list1"/>
    <dgm:cxn modelId="{52D87A09-D7E0-4C21-B76F-14B9FA71C615}" type="presParOf" srcId="{62D40934-AA95-46B7-AFA4-8110B8BFEC7D}" destId="{DC321FCA-5F32-4BDB-B9E8-6F317098B947}" srcOrd="15" destOrd="0" presId="urn:microsoft.com/office/officeart/2005/8/layout/list1"/>
    <dgm:cxn modelId="{C7319F70-798F-4244-806B-CB8EA7ED52C4}" type="presParOf" srcId="{62D40934-AA95-46B7-AFA4-8110B8BFEC7D}" destId="{62E1FA67-AA55-4A2D-AB92-379D03C272B7}" srcOrd="16" destOrd="0" presId="urn:microsoft.com/office/officeart/2005/8/layout/list1"/>
    <dgm:cxn modelId="{C1DC86CB-E877-4DBC-AC99-17DBF06D7B45}" type="presParOf" srcId="{62E1FA67-AA55-4A2D-AB92-379D03C272B7}" destId="{30D89078-7DA6-4935-85E7-9F2B35FB1595}" srcOrd="0" destOrd="0" presId="urn:microsoft.com/office/officeart/2005/8/layout/list1"/>
    <dgm:cxn modelId="{E5AA5385-5813-45F4-AE6D-CC04D17E18A5}" type="presParOf" srcId="{62E1FA67-AA55-4A2D-AB92-379D03C272B7}" destId="{CB5576D4-2ABA-40AC-AEDA-90D0B4697B6A}" srcOrd="1" destOrd="0" presId="urn:microsoft.com/office/officeart/2005/8/layout/list1"/>
    <dgm:cxn modelId="{261E1C1F-CCFF-4ED3-8748-90A044A98632}" type="presParOf" srcId="{62D40934-AA95-46B7-AFA4-8110B8BFEC7D}" destId="{7F9AF2EC-95CC-4467-8559-239CC1051328}" srcOrd="17" destOrd="0" presId="urn:microsoft.com/office/officeart/2005/8/layout/list1"/>
    <dgm:cxn modelId="{B91DE977-4096-41D5-96FA-193B6AADA9F9}" type="presParOf" srcId="{62D40934-AA95-46B7-AFA4-8110B8BFEC7D}" destId="{D136C669-436F-40B2-B6CD-38AF2F9CAA2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4687B-F513-4D4F-9F70-2A197B59AAC7}">
      <dsp:nvSpPr>
        <dsp:cNvPr id="0" name=""/>
        <dsp:cNvSpPr/>
      </dsp:nvSpPr>
      <dsp:spPr>
        <a:xfrm>
          <a:off x="2023503" y="1135083"/>
          <a:ext cx="432111" cy="91440"/>
        </a:xfrm>
        <a:custGeom>
          <a:avLst/>
          <a:gdLst/>
          <a:ahLst/>
          <a:cxnLst/>
          <a:rect l="0" t="0" r="0" b="0"/>
          <a:pathLst>
            <a:path>
              <a:moveTo>
                <a:pt x="0" y="45720"/>
              </a:moveTo>
              <a:lnTo>
                <a:pt x="432111"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227991" y="1178487"/>
        <a:ext cx="23135" cy="4631"/>
      </dsp:txXfrm>
    </dsp:sp>
    <dsp:sp modelId="{85922866-488A-409C-8F16-FE4DD72693CB}">
      <dsp:nvSpPr>
        <dsp:cNvPr id="0" name=""/>
        <dsp:cNvSpPr/>
      </dsp:nvSpPr>
      <dsp:spPr>
        <a:xfrm>
          <a:off x="13514" y="577266"/>
          <a:ext cx="2011788" cy="120707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8579" tIns="103476" rIns="98579" bIns="103476" numCol="1" spcCol="1270" anchor="ctr" anchorCtr="0">
          <a:noAutofit/>
        </a:bodyPr>
        <a:lstStyle/>
        <a:p>
          <a:pPr marL="0" lvl="0" indent="0" algn="ctr" defTabSz="800100">
            <a:lnSpc>
              <a:spcPct val="90000"/>
            </a:lnSpc>
            <a:spcBef>
              <a:spcPct val="0"/>
            </a:spcBef>
            <a:spcAft>
              <a:spcPct val="35000"/>
            </a:spcAft>
            <a:buNone/>
          </a:pPr>
          <a:r>
            <a:rPr lang="en-US" sz="1800" kern="1200" dirty="0"/>
            <a:t>Community Survey of Priorities – Completed in December </a:t>
          </a:r>
        </a:p>
      </dsp:txBody>
      <dsp:txXfrm>
        <a:off x="13514" y="577266"/>
        <a:ext cx="2011788" cy="1207073"/>
      </dsp:txXfrm>
    </dsp:sp>
    <dsp:sp modelId="{F946DFC6-5D02-4E4A-A04F-924026325178}">
      <dsp:nvSpPr>
        <dsp:cNvPr id="0" name=""/>
        <dsp:cNvSpPr/>
      </dsp:nvSpPr>
      <dsp:spPr>
        <a:xfrm>
          <a:off x="4498003" y="1135083"/>
          <a:ext cx="432111" cy="91440"/>
        </a:xfrm>
        <a:custGeom>
          <a:avLst/>
          <a:gdLst/>
          <a:ahLst/>
          <a:cxnLst/>
          <a:rect l="0" t="0" r="0" b="0"/>
          <a:pathLst>
            <a:path>
              <a:moveTo>
                <a:pt x="0" y="45720"/>
              </a:moveTo>
              <a:lnTo>
                <a:pt x="432111" y="45720"/>
              </a:lnTo>
            </a:path>
          </a:pathLst>
        </a:custGeom>
        <a:noFill/>
        <a:ln w="9525" cap="flat" cmpd="sng" algn="ctr">
          <a:solidFill>
            <a:schemeClr val="accent5">
              <a:hueOff val="-1874135"/>
              <a:satOff val="12754"/>
              <a:lumOff val="5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702491" y="1178487"/>
        <a:ext cx="23135" cy="4631"/>
      </dsp:txXfrm>
    </dsp:sp>
    <dsp:sp modelId="{B52E99E5-F6E1-46E2-97D3-BAE23A19C04D}">
      <dsp:nvSpPr>
        <dsp:cNvPr id="0" name=""/>
        <dsp:cNvSpPr/>
      </dsp:nvSpPr>
      <dsp:spPr>
        <a:xfrm>
          <a:off x="2488014" y="577266"/>
          <a:ext cx="2011788" cy="1207073"/>
        </a:xfrm>
        <a:prstGeom prst="rect">
          <a:avLst/>
        </a:prstGeom>
        <a:solidFill>
          <a:schemeClr val="accent5">
            <a:hueOff val="-1639868"/>
            <a:satOff val="11160"/>
            <a:lumOff val="49"/>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8579" tIns="103476" rIns="98579" bIns="103476" numCol="1" spcCol="1270" anchor="ctr" anchorCtr="0">
          <a:noAutofit/>
        </a:bodyPr>
        <a:lstStyle/>
        <a:p>
          <a:pPr marL="0" lvl="0" indent="0" algn="ctr" defTabSz="800100">
            <a:lnSpc>
              <a:spcPct val="90000"/>
            </a:lnSpc>
            <a:spcBef>
              <a:spcPct val="0"/>
            </a:spcBef>
            <a:spcAft>
              <a:spcPct val="35000"/>
            </a:spcAft>
            <a:buNone/>
          </a:pPr>
          <a:r>
            <a:rPr lang="en-US" sz="1800" kern="1200"/>
            <a:t>City Council Sets Priorities for Year – Completed in December</a:t>
          </a:r>
        </a:p>
      </dsp:txBody>
      <dsp:txXfrm>
        <a:off x="2488014" y="577266"/>
        <a:ext cx="2011788" cy="1207073"/>
      </dsp:txXfrm>
    </dsp:sp>
    <dsp:sp modelId="{8E2C8DF7-F33E-4E4F-8111-8ECC7D7D6206}">
      <dsp:nvSpPr>
        <dsp:cNvPr id="0" name=""/>
        <dsp:cNvSpPr/>
      </dsp:nvSpPr>
      <dsp:spPr>
        <a:xfrm>
          <a:off x="6972503" y="1135083"/>
          <a:ext cx="432111" cy="91440"/>
        </a:xfrm>
        <a:custGeom>
          <a:avLst/>
          <a:gdLst/>
          <a:ahLst/>
          <a:cxnLst/>
          <a:rect l="0" t="0" r="0" b="0"/>
          <a:pathLst>
            <a:path>
              <a:moveTo>
                <a:pt x="0" y="45720"/>
              </a:moveTo>
              <a:lnTo>
                <a:pt x="432111" y="45720"/>
              </a:lnTo>
            </a:path>
          </a:pathLst>
        </a:custGeom>
        <a:noFill/>
        <a:ln w="9525" cap="flat" cmpd="sng" algn="ctr">
          <a:solidFill>
            <a:schemeClr val="accent5">
              <a:hueOff val="-3748270"/>
              <a:satOff val="25508"/>
              <a:lumOff val="11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7176991" y="1178487"/>
        <a:ext cx="23135" cy="4631"/>
      </dsp:txXfrm>
    </dsp:sp>
    <dsp:sp modelId="{4621E918-7741-4961-8ABB-EB5C7387FB64}">
      <dsp:nvSpPr>
        <dsp:cNvPr id="0" name=""/>
        <dsp:cNvSpPr/>
      </dsp:nvSpPr>
      <dsp:spPr>
        <a:xfrm>
          <a:off x="4962515" y="368195"/>
          <a:ext cx="2011788" cy="1625215"/>
        </a:xfrm>
        <a:prstGeom prst="rect">
          <a:avLst/>
        </a:prstGeom>
        <a:solidFill>
          <a:schemeClr val="accent5">
            <a:hueOff val="-3279736"/>
            <a:satOff val="22319"/>
            <a:lumOff val="98"/>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8579" tIns="103476" rIns="98579" bIns="103476" numCol="1" spcCol="1270" anchor="ctr" anchorCtr="0">
          <a:noAutofit/>
        </a:bodyPr>
        <a:lstStyle/>
        <a:p>
          <a:pPr marL="0" lvl="0" indent="0" algn="ctr" defTabSz="800100">
            <a:lnSpc>
              <a:spcPct val="90000"/>
            </a:lnSpc>
            <a:spcBef>
              <a:spcPct val="0"/>
            </a:spcBef>
            <a:spcAft>
              <a:spcPct val="35000"/>
            </a:spcAft>
            <a:buNone/>
          </a:pPr>
          <a:r>
            <a:rPr lang="en-US" sz="1800" kern="1200" dirty="0"/>
            <a:t>Department Head Submittal of Requested Budget to City Manager – Completed in March</a:t>
          </a:r>
        </a:p>
      </dsp:txBody>
      <dsp:txXfrm>
        <a:off x="4962515" y="368195"/>
        <a:ext cx="2011788" cy="1625215"/>
      </dsp:txXfrm>
    </dsp:sp>
    <dsp:sp modelId="{D1A91F90-9FA8-495A-BE10-A69E531905D5}">
      <dsp:nvSpPr>
        <dsp:cNvPr id="0" name=""/>
        <dsp:cNvSpPr/>
      </dsp:nvSpPr>
      <dsp:spPr>
        <a:xfrm>
          <a:off x="9447004" y="1135083"/>
          <a:ext cx="432111" cy="91440"/>
        </a:xfrm>
        <a:custGeom>
          <a:avLst/>
          <a:gdLst/>
          <a:ahLst/>
          <a:cxnLst/>
          <a:rect l="0" t="0" r="0" b="0"/>
          <a:pathLst>
            <a:path>
              <a:moveTo>
                <a:pt x="0" y="45720"/>
              </a:moveTo>
              <a:lnTo>
                <a:pt x="432111" y="45720"/>
              </a:lnTo>
            </a:path>
          </a:pathLst>
        </a:custGeom>
        <a:noFill/>
        <a:ln w="9525" cap="flat" cmpd="sng" algn="ctr">
          <a:solidFill>
            <a:schemeClr val="accent5">
              <a:hueOff val="-5622405"/>
              <a:satOff val="38262"/>
              <a:lumOff val="16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9651492" y="1178487"/>
        <a:ext cx="23135" cy="4631"/>
      </dsp:txXfrm>
    </dsp:sp>
    <dsp:sp modelId="{11C0FA2B-75AA-46E5-8B67-933CE1807101}">
      <dsp:nvSpPr>
        <dsp:cNvPr id="0" name=""/>
        <dsp:cNvSpPr/>
      </dsp:nvSpPr>
      <dsp:spPr>
        <a:xfrm>
          <a:off x="7437015" y="577266"/>
          <a:ext cx="2011788" cy="1207073"/>
        </a:xfrm>
        <a:prstGeom prst="rect">
          <a:avLst/>
        </a:prstGeom>
        <a:solidFill>
          <a:schemeClr val="accent5">
            <a:hueOff val="-4919604"/>
            <a:satOff val="33479"/>
            <a:lumOff val="14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8579" tIns="103476" rIns="98579" bIns="103476" numCol="1" spcCol="1270" anchor="ctr" anchorCtr="0">
          <a:noAutofit/>
        </a:bodyPr>
        <a:lstStyle/>
        <a:p>
          <a:pPr marL="0" lvl="0" indent="0" algn="ctr" defTabSz="800100">
            <a:lnSpc>
              <a:spcPct val="90000"/>
            </a:lnSpc>
            <a:spcBef>
              <a:spcPct val="0"/>
            </a:spcBef>
            <a:spcAft>
              <a:spcPct val="35000"/>
            </a:spcAft>
            <a:buNone/>
          </a:pPr>
          <a:r>
            <a:rPr lang="en-US" sz="1800" kern="1200"/>
            <a:t>City Manager Submittal to City Council – Completed in April</a:t>
          </a:r>
        </a:p>
      </dsp:txBody>
      <dsp:txXfrm>
        <a:off x="7437015" y="577266"/>
        <a:ext cx="2011788" cy="1207073"/>
      </dsp:txXfrm>
    </dsp:sp>
    <dsp:sp modelId="{9497C06E-0625-40CA-98F9-0409565CA683}">
      <dsp:nvSpPr>
        <dsp:cNvPr id="0" name=""/>
        <dsp:cNvSpPr/>
      </dsp:nvSpPr>
      <dsp:spPr>
        <a:xfrm>
          <a:off x="1019409" y="1782539"/>
          <a:ext cx="9898000" cy="641182"/>
        </a:xfrm>
        <a:custGeom>
          <a:avLst/>
          <a:gdLst/>
          <a:ahLst/>
          <a:cxnLst/>
          <a:rect l="0" t="0" r="0" b="0"/>
          <a:pathLst>
            <a:path>
              <a:moveTo>
                <a:pt x="9898000" y="0"/>
              </a:moveTo>
              <a:lnTo>
                <a:pt x="9898000" y="337691"/>
              </a:lnTo>
              <a:lnTo>
                <a:pt x="0" y="337691"/>
              </a:lnTo>
              <a:lnTo>
                <a:pt x="0" y="641182"/>
              </a:lnTo>
            </a:path>
          </a:pathLst>
        </a:custGeom>
        <a:noFill/>
        <a:ln w="9525" cap="flat" cmpd="sng" algn="ctr">
          <a:solidFill>
            <a:schemeClr val="accent5">
              <a:hueOff val="-7496540"/>
              <a:satOff val="51015"/>
              <a:lumOff val="22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5720390" y="2100815"/>
        <a:ext cx="496038" cy="4631"/>
      </dsp:txXfrm>
    </dsp:sp>
    <dsp:sp modelId="{58860463-9378-42D4-A300-88CF89D638A2}">
      <dsp:nvSpPr>
        <dsp:cNvPr id="0" name=""/>
        <dsp:cNvSpPr/>
      </dsp:nvSpPr>
      <dsp:spPr>
        <a:xfrm>
          <a:off x="9911515" y="577266"/>
          <a:ext cx="2011788" cy="1207073"/>
        </a:xfrm>
        <a:prstGeom prst="rect">
          <a:avLst/>
        </a:prstGeom>
        <a:solidFill>
          <a:schemeClr val="accent5">
            <a:hueOff val="-6559472"/>
            <a:satOff val="44638"/>
            <a:lumOff val="19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8579" tIns="103476" rIns="98579" bIns="103476" numCol="1" spcCol="1270" anchor="ctr" anchorCtr="0">
          <a:noAutofit/>
        </a:bodyPr>
        <a:lstStyle/>
        <a:p>
          <a:pPr marL="0" lvl="0" indent="0" algn="ctr" defTabSz="800100">
            <a:lnSpc>
              <a:spcPct val="90000"/>
            </a:lnSpc>
            <a:spcBef>
              <a:spcPct val="0"/>
            </a:spcBef>
            <a:spcAft>
              <a:spcPct val="35000"/>
            </a:spcAft>
            <a:buNone/>
          </a:pPr>
          <a:r>
            <a:rPr lang="en-US" sz="1800" kern="1200" dirty="0"/>
            <a:t>City Council Workshop on Proposed Budget – Scheduled for April 17</a:t>
          </a:r>
        </a:p>
      </dsp:txBody>
      <dsp:txXfrm>
        <a:off x="9911515" y="577266"/>
        <a:ext cx="2011788" cy="1207073"/>
      </dsp:txXfrm>
    </dsp:sp>
    <dsp:sp modelId="{500DC90A-18A1-4985-A81E-E6D2B8FFC63D}">
      <dsp:nvSpPr>
        <dsp:cNvPr id="0" name=""/>
        <dsp:cNvSpPr/>
      </dsp:nvSpPr>
      <dsp:spPr>
        <a:xfrm>
          <a:off x="2023503" y="3192434"/>
          <a:ext cx="432111" cy="91440"/>
        </a:xfrm>
        <a:custGeom>
          <a:avLst/>
          <a:gdLst/>
          <a:ahLst/>
          <a:cxnLst/>
          <a:rect l="0" t="0" r="0" b="0"/>
          <a:pathLst>
            <a:path>
              <a:moveTo>
                <a:pt x="0" y="45720"/>
              </a:moveTo>
              <a:lnTo>
                <a:pt x="432111" y="45720"/>
              </a:lnTo>
            </a:path>
          </a:pathLst>
        </a:custGeom>
        <a:noFill/>
        <a:ln w="9525" cap="flat" cmpd="sng" algn="ctr">
          <a:solidFill>
            <a:schemeClr val="accent5">
              <a:hueOff val="-9370675"/>
              <a:satOff val="63769"/>
              <a:lumOff val="28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227991" y="3235839"/>
        <a:ext cx="23135" cy="4631"/>
      </dsp:txXfrm>
    </dsp:sp>
    <dsp:sp modelId="{991AA87A-DF19-40F9-9449-6A420382DB7B}">
      <dsp:nvSpPr>
        <dsp:cNvPr id="0" name=""/>
        <dsp:cNvSpPr/>
      </dsp:nvSpPr>
      <dsp:spPr>
        <a:xfrm>
          <a:off x="13514" y="2456122"/>
          <a:ext cx="2011788" cy="1564065"/>
        </a:xfrm>
        <a:prstGeom prst="rect">
          <a:avLst/>
        </a:prstGeom>
        <a:solidFill>
          <a:schemeClr val="accent5">
            <a:hueOff val="-8199340"/>
            <a:satOff val="55798"/>
            <a:lumOff val="24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8579" tIns="103476" rIns="98579" bIns="103476" numCol="1" spcCol="1270" anchor="ctr" anchorCtr="0">
          <a:noAutofit/>
        </a:bodyPr>
        <a:lstStyle/>
        <a:p>
          <a:pPr marL="0" lvl="0" indent="0" algn="ctr" defTabSz="800100">
            <a:lnSpc>
              <a:spcPct val="90000"/>
            </a:lnSpc>
            <a:spcBef>
              <a:spcPct val="0"/>
            </a:spcBef>
            <a:spcAft>
              <a:spcPct val="35000"/>
            </a:spcAft>
            <a:buNone/>
          </a:pPr>
          <a:r>
            <a:rPr lang="en-US" sz="1800" kern="1200"/>
            <a:t>Individual Meetings with Council Members to Answer Questions – As Needed</a:t>
          </a:r>
        </a:p>
      </dsp:txBody>
      <dsp:txXfrm>
        <a:off x="13514" y="2456122"/>
        <a:ext cx="2011788" cy="1564065"/>
      </dsp:txXfrm>
    </dsp:sp>
    <dsp:sp modelId="{CC28E9B2-C3CA-4B3B-8728-D1F47275DFD2}">
      <dsp:nvSpPr>
        <dsp:cNvPr id="0" name=""/>
        <dsp:cNvSpPr/>
      </dsp:nvSpPr>
      <dsp:spPr>
        <a:xfrm>
          <a:off x="4498003" y="3192434"/>
          <a:ext cx="432111" cy="91440"/>
        </a:xfrm>
        <a:custGeom>
          <a:avLst/>
          <a:gdLst/>
          <a:ahLst/>
          <a:cxnLst/>
          <a:rect l="0" t="0" r="0" b="0"/>
          <a:pathLst>
            <a:path>
              <a:moveTo>
                <a:pt x="0" y="45720"/>
              </a:moveTo>
              <a:lnTo>
                <a:pt x="432111" y="45720"/>
              </a:lnTo>
            </a:path>
          </a:pathLst>
        </a:custGeom>
        <a:noFill/>
        <a:ln w="9525" cap="flat" cmpd="sng" algn="ctr">
          <a:solidFill>
            <a:schemeClr val="accent5">
              <a:hueOff val="-11244810"/>
              <a:satOff val="76523"/>
              <a:lumOff val="33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702491" y="3235839"/>
        <a:ext cx="23135" cy="4631"/>
      </dsp:txXfrm>
    </dsp:sp>
    <dsp:sp modelId="{2A5B188C-D576-4EBA-B110-C8C0BCBBC41C}">
      <dsp:nvSpPr>
        <dsp:cNvPr id="0" name=""/>
        <dsp:cNvSpPr/>
      </dsp:nvSpPr>
      <dsp:spPr>
        <a:xfrm>
          <a:off x="2488014" y="2634618"/>
          <a:ext cx="2011788" cy="1207073"/>
        </a:xfrm>
        <a:prstGeom prst="rect">
          <a:avLst/>
        </a:prstGeom>
        <a:solidFill>
          <a:schemeClr val="accent5">
            <a:hueOff val="-9839209"/>
            <a:satOff val="66958"/>
            <a:lumOff val="295"/>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8579" tIns="103476" rIns="98579" bIns="103476" numCol="1" spcCol="1270" anchor="ctr" anchorCtr="0">
          <a:noAutofit/>
        </a:bodyPr>
        <a:lstStyle/>
        <a:p>
          <a:pPr marL="0" lvl="0" indent="0" algn="ctr" defTabSz="800100">
            <a:lnSpc>
              <a:spcPct val="90000"/>
            </a:lnSpc>
            <a:spcBef>
              <a:spcPct val="0"/>
            </a:spcBef>
            <a:spcAft>
              <a:spcPct val="35000"/>
            </a:spcAft>
            <a:buNone/>
          </a:pPr>
          <a:r>
            <a:rPr lang="en-US" sz="1800" kern="1200"/>
            <a:t>Additional Budget Workshops – As Needed</a:t>
          </a:r>
        </a:p>
      </dsp:txBody>
      <dsp:txXfrm>
        <a:off x="2488014" y="2634618"/>
        <a:ext cx="2011788" cy="1207073"/>
      </dsp:txXfrm>
    </dsp:sp>
    <dsp:sp modelId="{5CB0BF73-726E-4734-9C4D-494C130B22B9}">
      <dsp:nvSpPr>
        <dsp:cNvPr id="0" name=""/>
        <dsp:cNvSpPr/>
      </dsp:nvSpPr>
      <dsp:spPr>
        <a:xfrm>
          <a:off x="6972503" y="3192434"/>
          <a:ext cx="432111" cy="91440"/>
        </a:xfrm>
        <a:custGeom>
          <a:avLst/>
          <a:gdLst/>
          <a:ahLst/>
          <a:cxnLst/>
          <a:rect l="0" t="0" r="0" b="0"/>
          <a:pathLst>
            <a:path>
              <a:moveTo>
                <a:pt x="0" y="45720"/>
              </a:moveTo>
              <a:lnTo>
                <a:pt x="432111" y="45720"/>
              </a:lnTo>
            </a:path>
          </a:pathLst>
        </a:custGeom>
        <a:noFill/>
        <a:ln w="9525" cap="flat" cmpd="sng" algn="ctr">
          <a:solidFill>
            <a:schemeClr val="accent5">
              <a:hueOff val="-13118945"/>
              <a:satOff val="89277"/>
              <a:lumOff val="39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7176991" y="3235839"/>
        <a:ext cx="23135" cy="4631"/>
      </dsp:txXfrm>
    </dsp:sp>
    <dsp:sp modelId="{602707E1-B581-44BA-AAAD-9636189E7DEF}">
      <dsp:nvSpPr>
        <dsp:cNvPr id="0" name=""/>
        <dsp:cNvSpPr/>
      </dsp:nvSpPr>
      <dsp:spPr>
        <a:xfrm>
          <a:off x="4962515" y="2634618"/>
          <a:ext cx="2011788" cy="1207073"/>
        </a:xfrm>
        <a:prstGeom prst="rect">
          <a:avLst/>
        </a:prstGeom>
        <a:solidFill>
          <a:schemeClr val="accent5">
            <a:hueOff val="-11479077"/>
            <a:satOff val="78117"/>
            <a:lumOff val="344"/>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8579" tIns="103476" rIns="98579" bIns="103476" numCol="1" spcCol="1270" anchor="ctr" anchorCtr="0">
          <a:noAutofit/>
        </a:bodyPr>
        <a:lstStyle/>
        <a:p>
          <a:pPr marL="0" lvl="0" indent="0" algn="ctr" defTabSz="800100">
            <a:lnSpc>
              <a:spcPct val="90000"/>
            </a:lnSpc>
            <a:spcBef>
              <a:spcPct val="0"/>
            </a:spcBef>
            <a:spcAft>
              <a:spcPct val="35000"/>
            </a:spcAft>
            <a:buNone/>
          </a:pPr>
          <a:r>
            <a:rPr lang="en-US" sz="1800" kern="1200"/>
            <a:t>Public Hearing Prior to Adoption – To Be Scheduled</a:t>
          </a:r>
        </a:p>
      </dsp:txBody>
      <dsp:txXfrm>
        <a:off x="4962515" y="2634618"/>
        <a:ext cx="2011788" cy="1207073"/>
      </dsp:txXfrm>
    </dsp:sp>
    <dsp:sp modelId="{42F3AF2C-F957-45AC-BB0A-C584CA298C18}">
      <dsp:nvSpPr>
        <dsp:cNvPr id="0" name=""/>
        <dsp:cNvSpPr/>
      </dsp:nvSpPr>
      <dsp:spPr>
        <a:xfrm>
          <a:off x="7437015" y="2634618"/>
          <a:ext cx="2011788" cy="1207073"/>
        </a:xfrm>
        <a:prstGeom prst="rect">
          <a:avLst/>
        </a:prstGeom>
        <a:solidFill>
          <a:schemeClr val="accent5">
            <a:hueOff val="-13118945"/>
            <a:satOff val="89277"/>
            <a:lumOff val="39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8579" tIns="103476" rIns="98579" bIns="103476" numCol="1" spcCol="1270" anchor="ctr" anchorCtr="0">
          <a:noAutofit/>
        </a:bodyPr>
        <a:lstStyle/>
        <a:p>
          <a:pPr marL="0" lvl="0" indent="0" algn="ctr" defTabSz="800100">
            <a:lnSpc>
              <a:spcPct val="90000"/>
            </a:lnSpc>
            <a:spcBef>
              <a:spcPct val="0"/>
            </a:spcBef>
            <a:spcAft>
              <a:spcPct val="35000"/>
            </a:spcAft>
            <a:buNone/>
          </a:pPr>
          <a:r>
            <a:rPr lang="en-US" sz="1800" kern="1200"/>
            <a:t>Council Adoption of Budget – Required No Later Than June 30 </a:t>
          </a:r>
        </a:p>
      </dsp:txBody>
      <dsp:txXfrm>
        <a:off x="7437015" y="2634618"/>
        <a:ext cx="2011788" cy="12070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95ADD-698C-4FCF-90C4-14CC05F84EFC}">
      <dsp:nvSpPr>
        <dsp:cNvPr id="0" name=""/>
        <dsp:cNvSpPr/>
      </dsp:nvSpPr>
      <dsp:spPr>
        <a:xfrm>
          <a:off x="0" y="5285"/>
          <a:ext cx="7708602" cy="11618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C5A78E-72AC-4E9C-8F91-5459193C5DAC}">
      <dsp:nvSpPr>
        <dsp:cNvPr id="0" name=""/>
        <dsp:cNvSpPr/>
      </dsp:nvSpPr>
      <dsp:spPr>
        <a:xfrm>
          <a:off x="214971" y="390790"/>
          <a:ext cx="390856" cy="3908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DBD996-731D-4D7D-9284-D4366C617B30}">
      <dsp:nvSpPr>
        <dsp:cNvPr id="0" name=""/>
        <dsp:cNvSpPr/>
      </dsp:nvSpPr>
      <dsp:spPr>
        <a:xfrm>
          <a:off x="820798" y="230894"/>
          <a:ext cx="3468870" cy="71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210" tIns="75210" rIns="75210" bIns="75210" numCol="1" spcCol="1270" anchor="ctr" anchorCtr="0">
          <a:noAutofit/>
        </a:bodyPr>
        <a:lstStyle/>
        <a:p>
          <a:pPr marL="0" lvl="0" indent="0" algn="l" defTabSz="844550">
            <a:lnSpc>
              <a:spcPct val="100000"/>
            </a:lnSpc>
            <a:spcBef>
              <a:spcPct val="0"/>
            </a:spcBef>
            <a:spcAft>
              <a:spcPct val="35000"/>
            </a:spcAft>
            <a:buNone/>
          </a:pPr>
          <a:r>
            <a:rPr lang="en-US" sz="1900" kern="1200" dirty="0"/>
            <a:t>101 - GENERAL FUND </a:t>
          </a:r>
        </a:p>
      </dsp:txBody>
      <dsp:txXfrm>
        <a:off x="820798" y="230894"/>
        <a:ext cx="3468870" cy="710648"/>
      </dsp:txXfrm>
    </dsp:sp>
    <dsp:sp modelId="{6156311F-E22F-461C-B726-6C021618A770}">
      <dsp:nvSpPr>
        <dsp:cNvPr id="0" name=""/>
        <dsp:cNvSpPr/>
      </dsp:nvSpPr>
      <dsp:spPr>
        <a:xfrm>
          <a:off x="4289669" y="230894"/>
          <a:ext cx="3418129" cy="71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210" tIns="75210" rIns="75210" bIns="75210" numCol="1" spcCol="1270" anchor="ctr" anchorCtr="0">
          <a:noAutofit/>
        </a:bodyPr>
        <a:lstStyle/>
        <a:p>
          <a:pPr marL="0" lvl="0" indent="0" algn="l" defTabSz="800100">
            <a:lnSpc>
              <a:spcPct val="100000"/>
            </a:lnSpc>
            <a:spcBef>
              <a:spcPct val="0"/>
            </a:spcBef>
            <a:spcAft>
              <a:spcPct val="35000"/>
            </a:spcAft>
            <a:buNone/>
          </a:pPr>
          <a:r>
            <a:rPr lang="en-US" sz="1800" b="0" kern="1200" dirty="0"/>
            <a:t>Largest Fund</a:t>
          </a:r>
        </a:p>
        <a:p>
          <a:pPr marL="0" lvl="0" indent="0" algn="l" defTabSz="800100">
            <a:lnSpc>
              <a:spcPct val="100000"/>
            </a:lnSpc>
            <a:spcBef>
              <a:spcPct val="0"/>
            </a:spcBef>
            <a:spcAft>
              <a:spcPct val="35000"/>
            </a:spcAft>
            <a:buNone/>
          </a:pPr>
          <a:r>
            <a:rPr lang="en-US" sz="1800" b="0" kern="1200" dirty="0"/>
            <a:t>Government resources and activities not listed in other funds</a:t>
          </a:r>
        </a:p>
      </dsp:txBody>
      <dsp:txXfrm>
        <a:off x="4289669" y="230894"/>
        <a:ext cx="3418129" cy="710648"/>
      </dsp:txXfrm>
    </dsp:sp>
    <dsp:sp modelId="{A7E05775-7560-431D-BB3B-395EAC7F9A98}">
      <dsp:nvSpPr>
        <dsp:cNvPr id="0" name=""/>
        <dsp:cNvSpPr/>
      </dsp:nvSpPr>
      <dsp:spPr>
        <a:xfrm>
          <a:off x="0" y="1344815"/>
          <a:ext cx="7708602" cy="710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5A3FC1-4928-437A-AD26-6D0E66005188}">
      <dsp:nvSpPr>
        <dsp:cNvPr id="0" name=""/>
        <dsp:cNvSpPr/>
      </dsp:nvSpPr>
      <dsp:spPr>
        <a:xfrm>
          <a:off x="214971" y="1504710"/>
          <a:ext cx="390856" cy="3908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251CDA-4143-46BC-BAD5-55F63B1F7BE4}">
      <dsp:nvSpPr>
        <dsp:cNvPr id="0" name=""/>
        <dsp:cNvSpPr/>
      </dsp:nvSpPr>
      <dsp:spPr>
        <a:xfrm>
          <a:off x="820798" y="1344815"/>
          <a:ext cx="3468870" cy="71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210" tIns="75210" rIns="75210" bIns="75210" numCol="1" spcCol="1270" anchor="ctr" anchorCtr="0">
          <a:noAutofit/>
        </a:bodyPr>
        <a:lstStyle/>
        <a:p>
          <a:pPr marL="0" lvl="0" indent="0" algn="l" defTabSz="844550">
            <a:lnSpc>
              <a:spcPct val="100000"/>
            </a:lnSpc>
            <a:spcBef>
              <a:spcPct val="0"/>
            </a:spcBef>
            <a:spcAft>
              <a:spcPct val="35000"/>
            </a:spcAft>
            <a:buNone/>
          </a:pPr>
          <a:r>
            <a:rPr lang="en-US" sz="1900" kern="1200"/>
            <a:t>202 - MAJOR STREETS </a:t>
          </a:r>
        </a:p>
      </dsp:txBody>
      <dsp:txXfrm>
        <a:off x="820798" y="1344815"/>
        <a:ext cx="3468870" cy="710648"/>
      </dsp:txXfrm>
    </dsp:sp>
    <dsp:sp modelId="{7314DB61-70E5-4AD1-886C-4081D8656B4D}">
      <dsp:nvSpPr>
        <dsp:cNvPr id="0" name=""/>
        <dsp:cNvSpPr/>
      </dsp:nvSpPr>
      <dsp:spPr>
        <a:xfrm>
          <a:off x="4289669" y="1344815"/>
          <a:ext cx="3418129" cy="71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210" tIns="75210" rIns="75210" bIns="75210" numCol="1" spcCol="1270" anchor="ctr" anchorCtr="0">
          <a:noAutofit/>
        </a:bodyPr>
        <a:lstStyle/>
        <a:p>
          <a:pPr marL="0" lvl="0" indent="0" algn="l" defTabSz="755650">
            <a:lnSpc>
              <a:spcPct val="100000"/>
            </a:lnSpc>
            <a:spcBef>
              <a:spcPct val="0"/>
            </a:spcBef>
            <a:spcAft>
              <a:spcPct val="35000"/>
            </a:spcAft>
            <a:buNone/>
          </a:pPr>
          <a:r>
            <a:rPr lang="en-US" sz="1700" kern="1200" dirty="0"/>
            <a:t>Maintenance and construction of the Major Streets System</a:t>
          </a:r>
        </a:p>
      </dsp:txBody>
      <dsp:txXfrm>
        <a:off x="4289669" y="1344815"/>
        <a:ext cx="3418129" cy="710648"/>
      </dsp:txXfrm>
    </dsp:sp>
    <dsp:sp modelId="{F22C4E79-085B-4A78-B8BD-3EC41A092802}">
      <dsp:nvSpPr>
        <dsp:cNvPr id="0" name=""/>
        <dsp:cNvSpPr/>
      </dsp:nvSpPr>
      <dsp:spPr>
        <a:xfrm>
          <a:off x="0" y="2233125"/>
          <a:ext cx="7708602" cy="710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139AB3-7D72-4CD1-98D0-04792A72873A}">
      <dsp:nvSpPr>
        <dsp:cNvPr id="0" name=""/>
        <dsp:cNvSpPr/>
      </dsp:nvSpPr>
      <dsp:spPr>
        <a:xfrm>
          <a:off x="214971" y="2393021"/>
          <a:ext cx="390856" cy="3908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46A19B-C29A-4727-AF25-041BBC3B856E}">
      <dsp:nvSpPr>
        <dsp:cNvPr id="0" name=""/>
        <dsp:cNvSpPr/>
      </dsp:nvSpPr>
      <dsp:spPr>
        <a:xfrm>
          <a:off x="820798" y="2233125"/>
          <a:ext cx="3468870" cy="71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210" tIns="75210" rIns="75210" bIns="75210" numCol="1" spcCol="1270" anchor="ctr" anchorCtr="0">
          <a:noAutofit/>
        </a:bodyPr>
        <a:lstStyle/>
        <a:p>
          <a:pPr marL="0" lvl="0" indent="0" algn="l" defTabSz="844550">
            <a:lnSpc>
              <a:spcPct val="100000"/>
            </a:lnSpc>
            <a:spcBef>
              <a:spcPct val="0"/>
            </a:spcBef>
            <a:spcAft>
              <a:spcPct val="35000"/>
            </a:spcAft>
            <a:buNone/>
          </a:pPr>
          <a:r>
            <a:rPr lang="en-US" sz="1900" kern="1200"/>
            <a:t>203 - LOCAL STREETS </a:t>
          </a:r>
        </a:p>
      </dsp:txBody>
      <dsp:txXfrm>
        <a:off x="820798" y="2233125"/>
        <a:ext cx="3468870" cy="710648"/>
      </dsp:txXfrm>
    </dsp:sp>
    <dsp:sp modelId="{413F9917-B141-4D48-AB37-DAA312968587}">
      <dsp:nvSpPr>
        <dsp:cNvPr id="0" name=""/>
        <dsp:cNvSpPr/>
      </dsp:nvSpPr>
      <dsp:spPr>
        <a:xfrm>
          <a:off x="4289669" y="2233125"/>
          <a:ext cx="3418129" cy="71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210" tIns="75210" rIns="75210" bIns="75210" numCol="1" spcCol="1270" anchor="ctr" anchorCtr="0">
          <a:noAutofit/>
        </a:bodyPr>
        <a:lstStyle/>
        <a:p>
          <a:pPr marL="0" lvl="0" indent="0" algn="l" defTabSz="755650">
            <a:lnSpc>
              <a:spcPct val="100000"/>
            </a:lnSpc>
            <a:spcBef>
              <a:spcPct val="0"/>
            </a:spcBef>
            <a:spcAft>
              <a:spcPct val="35000"/>
            </a:spcAft>
            <a:buNone/>
          </a:pPr>
          <a:r>
            <a:rPr lang="en-US" sz="1700" kern="1200" dirty="0"/>
            <a:t>Maintenance and construction of the Local Streets System</a:t>
          </a:r>
        </a:p>
      </dsp:txBody>
      <dsp:txXfrm>
        <a:off x="4289669" y="2233125"/>
        <a:ext cx="3418129" cy="710648"/>
      </dsp:txXfrm>
    </dsp:sp>
    <dsp:sp modelId="{0C0FA3CC-1B0B-4A1E-AD65-7267B4434368}">
      <dsp:nvSpPr>
        <dsp:cNvPr id="0" name=""/>
        <dsp:cNvSpPr/>
      </dsp:nvSpPr>
      <dsp:spPr>
        <a:xfrm>
          <a:off x="0" y="3121436"/>
          <a:ext cx="7708602" cy="710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8B5B61-8109-46DD-97DB-77C9F739C0FF}">
      <dsp:nvSpPr>
        <dsp:cNvPr id="0" name=""/>
        <dsp:cNvSpPr/>
      </dsp:nvSpPr>
      <dsp:spPr>
        <a:xfrm>
          <a:off x="214971" y="3281332"/>
          <a:ext cx="390856" cy="3908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B74144-3F7B-431F-9751-8D3CCC2F84FD}">
      <dsp:nvSpPr>
        <dsp:cNvPr id="0" name=""/>
        <dsp:cNvSpPr/>
      </dsp:nvSpPr>
      <dsp:spPr>
        <a:xfrm>
          <a:off x="820798" y="3121436"/>
          <a:ext cx="3468870" cy="71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210" tIns="75210" rIns="75210" bIns="75210" numCol="1" spcCol="1270" anchor="ctr" anchorCtr="0">
          <a:noAutofit/>
        </a:bodyPr>
        <a:lstStyle/>
        <a:p>
          <a:pPr marL="0" lvl="0" indent="0" algn="l" defTabSz="844550">
            <a:lnSpc>
              <a:spcPct val="100000"/>
            </a:lnSpc>
            <a:spcBef>
              <a:spcPct val="0"/>
            </a:spcBef>
            <a:spcAft>
              <a:spcPct val="35000"/>
            </a:spcAft>
            <a:buNone/>
          </a:pPr>
          <a:r>
            <a:rPr lang="en-US" sz="1900" kern="1200"/>
            <a:t>301 - DEBT SERVICE </a:t>
          </a:r>
        </a:p>
      </dsp:txBody>
      <dsp:txXfrm>
        <a:off x="820798" y="3121436"/>
        <a:ext cx="3468870" cy="710648"/>
      </dsp:txXfrm>
    </dsp:sp>
    <dsp:sp modelId="{BFD611D0-69A0-4E9F-AE20-1C0618EDAD2E}">
      <dsp:nvSpPr>
        <dsp:cNvPr id="0" name=""/>
        <dsp:cNvSpPr/>
      </dsp:nvSpPr>
      <dsp:spPr>
        <a:xfrm>
          <a:off x="4289669" y="3121436"/>
          <a:ext cx="3418129" cy="71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210" tIns="75210" rIns="75210" bIns="75210" numCol="1" spcCol="1270" anchor="ctr" anchorCtr="0">
          <a:noAutofit/>
        </a:bodyPr>
        <a:lstStyle/>
        <a:p>
          <a:pPr marL="0" lvl="0" indent="0" algn="l" defTabSz="755650">
            <a:lnSpc>
              <a:spcPct val="100000"/>
            </a:lnSpc>
            <a:spcBef>
              <a:spcPct val="0"/>
            </a:spcBef>
            <a:spcAft>
              <a:spcPct val="35000"/>
            </a:spcAft>
            <a:buNone/>
          </a:pPr>
          <a:r>
            <a:rPr lang="en-US" sz="1700" kern="1200"/>
            <a:t>Account for payment of principal and interest on City's debt</a:t>
          </a:r>
        </a:p>
      </dsp:txBody>
      <dsp:txXfrm>
        <a:off x="4289669" y="3121436"/>
        <a:ext cx="3418129" cy="710648"/>
      </dsp:txXfrm>
    </dsp:sp>
    <dsp:sp modelId="{4F6915A2-8603-4A06-A75D-6F95574C818E}">
      <dsp:nvSpPr>
        <dsp:cNvPr id="0" name=""/>
        <dsp:cNvSpPr/>
      </dsp:nvSpPr>
      <dsp:spPr>
        <a:xfrm>
          <a:off x="0" y="4009746"/>
          <a:ext cx="7708602" cy="710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E1116F-3576-462D-8CFF-12E8C72F12BA}">
      <dsp:nvSpPr>
        <dsp:cNvPr id="0" name=""/>
        <dsp:cNvSpPr/>
      </dsp:nvSpPr>
      <dsp:spPr>
        <a:xfrm>
          <a:off x="214971" y="4169642"/>
          <a:ext cx="390856" cy="3908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CCFDDB-04D3-440C-B3CE-7C01F58A5283}">
      <dsp:nvSpPr>
        <dsp:cNvPr id="0" name=""/>
        <dsp:cNvSpPr/>
      </dsp:nvSpPr>
      <dsp:spPr>
        <a:xfrm>
          <a:off x="820798" y="4009746"/>
          <a:ext cx="3468870" cy="71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210" tIns="75210" rIns="75210" bIns="75210" numCol="1" spcCol="1270" anchor="ctr" anchorCtr="0">
          <a:noAutofit/>
        </a:bodyPr>
        <a:lstStyle/>
        <a:p>
          <a:pPr marL="0" lvl="0" indent="0" algn="l" defTabSz="844550">
            <a:lnSpc>
              <a:spcPct val="100000"/>
            </a:lnSpc>
            <a:spcBef>
              <a:spcPct val="0"/>
            </a:spcBef>
            <a:spcAft>
              <a:spcPct val="35000"/>
            </a:spcAft>
            <a:buNone/>
          </a:pPr>
          <a:r>
            <a:rPr lang="en-US" sz="1900" kern="1200"/>
            <a:t>592 - WATER/SEWER </a:t>
          </a:r>
        </a:p>
      </dsp:txBody>
      <dsp:txXfrm>
        <a:off x="820798" y="4009746"/>
        <a:ext cx="3468870" cy="710648"/>
      </dsp:txXfrm>
    </dsp:sp>
    <dsp:sp modelId="{EDCFE9A5-ADB6-43AF-87F3-D6C6CB1C8F6B}">
      <dsp:nvSpPr>
        <dsp:cNvPr id="0" name=""/>
        <dsp:cNvSpPr/>
      </dsp:nvSpPr>
      <dsp:spPr>
        <a:xfrm>
          <a:off x="4289669" y="4009746"/>
          <a:ext cx="3418129" cy="71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210" tIns="75210" rIns="75210" bIns="75210" numCol="1" spcCol="1270" anchor="ctr" anchorCtr="0">
          <a:noAutofit/>
        </a:bodyPr>
        <a:lstStyle/>
        <a:p>
          <a:pPr marL="0" lvl="0" indent="0" algn="l" defTabSz="755650">
            <a:lnSpc>
              <a:spcPct val="100000"/>
            </a:lnSpc>
            <a:spcBef>
              <a:spcPct val="0"/>
            </a:spcBef>
            <a:spcAft>
              <a:spcPct val="35000"/>
            </a:spcAft>
            <a:buNone/>
          </a:pPr>
          <a:r>
            <a:rPr lang="en-US" sz="1700" kern="1200"/>
            <a:t>Fees collected for water/sewer</a:t>
          </a:r>
        </a:p>
      </dsp:txBody>
      <dsp:txXfrm>
        <a:off x="4289669" y="4009746"/>
        <a:ext cx="3418129" cy="710648"/>
      </dsp:txXfrm>
    </dsp:sp>
    <dsp:sp modelId="{DD332B38-DF0B-4D22-AAEB-A6CF83CAC90A}">
      <dsp:nvSpPr>
        <dsp:cNvPr id="0" name=""/>
        <dsp:cNvSpPr/>
      </dsp:nvSpPr>
      <dsp:spPr>
        <a:xfrm>
          <a:off x="0" y="4898057"/>
          <a:ext cx="7708602" cy="710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2A75AF-FA89-4B0E-A6AE-E5DC091372F3}">
      <dsp:nvSpPr>
        <dsp:cNvPr id="0" name=""/>
        <dsp:cNvSpPr/>
      </dsp:nvSpPr>
      <dsp:spPr>
        <a:xfrm>
          <a:off x="214971" y="5057953"/>
          <a:ext cx="390856" cy="39085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7ED532-EA71-4A95-9E4C-AEFA67996F7F}">
      <dsp:nvSpPr>
        <dsp:cNvPr id="0" name=""/>
        <dsp:cNvSpPr/>
      </dsp:nvSpPr>
      <dsp:spPr>
        <a:xfrm>
          <a:off x="820798" y="4898057"/>
          <a:ext cx="3468870" cy="71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210" tIns="75210" rIns="75210" bIns="75210" numCol="1" spcCol="1270" anchor="ctr" anchorCtr="0">
          <a:noAutofit/>
        </a:bodyPr>
        <a:lstStyle/>
        <a:p>
          <a:pPr marL="0" lvl="0" indent="0" algn="l" defTabSz="844550">
            <a:lnSpc>
              <a:spcPct val="100000"/>
            </a:lnSpc>
            <a:spcBef>
              <a:spcPct val="0"/>
            </a:spcBef>
            <a:spcAft>
              <a:spcPct val="35000"/>
            </a:spcAft>
            <a:buNone/>
          </a:pPr>
          <a:r>
            <a:rPr lang="en-US" sz="1900" kern="1200"/>
            <a:t>661 - MOTOR POOL </a:t>
          </a:r>
        </a:p>
      </dsp:txBody>
      <dsp:txXfrm>
        <a:off x="820798" y="4898057"/>
        <a:ext cx="3468870" cy="710648"/>
      </dsp:txXfrm>
    </dsp:sp>
    <dsp:sp modelId="{9172C521-5D2F-4B9E-9D81-750FD6549BF5}">
      <dsp:nvSpPr>
        <dsp:cNvPr id="0" name=""/>
        <dsp:cNvSpPr/>
      </dsp:nvSpPr>
      <dsp:spPr>
        <a:xfrm>
          <a:off x="4289669" y="4898057"/>
          <a:ext cx="3418129" cy="71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210" tIns="75210" rIns="75210" bIns="75210" numCol="1" spcCol="1270" anchor="ctr" anchorCtr="0">
          <a:noAutofit/>
        </a:bodyPr>
        <a:lstStyle/>
        <a:p>
          <a:pPr marL="0" lvl="0" indent="0" algn="l" defTabSz="755650">
            <a:lnSpc>
              <a:spcPct val="100000"/>
            </a:lnSpc>
            <a:spcBef>
              <a:spcPct val="0"/>
            </a:spcBef>
            <a:spcAft>
              <a:spcPct val="35000"/>
            </a:spcAft>
            <a:buNone/>
          </a:pPr>
          <a:r>
            <a:rPr lang="en-US" sz="1700" kern="1200"/>
            <a:t>Maintenance of the Motor Vehicle Fleet</a:t>
          </a:r>
        </a:p>
      </dsp:txBody>
      <dsp:txXfrm>
        <a:off x="4289669" y="4898057"/>
        <a:ext cx="3418129" cy="710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4269C-6692-4C02-9829-1CFAC03EC918}">
      <dsp:nvSpPr>
        <dsp:cNvPr id="0" name=""/>
        <dsp:cNvSpPr/>
      </dsp:nvSpPr>
      <dsp:spPr>
        <a:xfrm rot="5400000">
          <a:off x="5982346" y="-2213376"/>
          <a:ext cx="2258585" cy="668849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a:t>City Manager</a:t>
          </a:r>
        </a:p>
        <a:p>
          <a:pPr marL="114300" lvl="1" indent="-114300" algn="l" defTabSz="622300">
            <a:lnSpc>
              <a:spcPct val="90000"/>
            </a:lnSpc>
            <a:spcBef>
              <a:spcPct val="0"/>
            </a:spcBef>
            <a:spcAft>
              <a:spcPct val="15000"/>
            </a:spcAft>
            <a:buChar char="•"/>
          </a:pPr>
          <a:r>
            <a:rPr lang="en-US" sz="1400" kern="1200" dirty="0"/>
            <a:t>City Treasurer</a:t>
          </a:r>
        </a:p>
        <a:p>
          <a:pPr marL="114300" lvl="1" indent="-114300" algn="l" defTabSz="622300">
            <a:lnSpc>
              <a:spcPct val="90000"/>
            </a:lnSpc>
            <a:spcBef>
              <a:spcPct val="0"/>
            </a:spcBef>
            <a:spcAft>
              <a:spcPct val="15000"/>
            </a:spcAft>
            <a:buChar char="•"/>
          </a:pPr>
          <a:r>
            <a:rPr lang="en-US" sz="1400" kern="1200"/>
            <a:t>City Clerk</a:t>
          </a:r>
        </a:p>
        <a:p>
          <a:pPr marL="114300" lvl="1" indent="-114300" algn="l" defTabSz="622300">
            <a:lnSpc>
              <a:spcPct val="90000"/>
            </a:lnSpc>
            <a:spcBef>
              <a:spcPct val="0"/>
            </a:spcBef>
            <a:spcAft>
              <a:spcPct val="15000"/>
            </a:spcAft>
            <a:buChar char="•"/>
          </a:pPr>
          <a:r>
            <a:rPr lang="en-US" sz="1400" kern="1200" dirty="0"/>
            <a:t>Director of Planning and Zoning</a:t>
          </a:r>
        </a:p>
        <a:p>
          <a:pPr marL="114300" lvl="1" indent="-114300" algn="l" defTabSz="622300">
            <a:lnSpc>
              <a:spcPct val="90000"/>
            </a:lnSpc>
            <a:spcBef>
              <a:spcPct val="0"/>
            </a:spcBef>
            <a:spcAft>
              <a:spcPct val="15000"/>
            </a:spcAft>
            <a:buChar char="•"/>
          </a:pPr>
          <a:r>
            <a:rPr lang="en-US" sz="1400" kern="1200"/>
            <a:t>Department of Public Works Superintendent </a:t>
          </a:r>
        </a:p>
        <a:p>
          <a:pPr marL="114300" lvl="1" indent="-114300" algn="l" defTabSz="622300">
            <a:lnSpc>
              <a:spcPct val="90000"/>
            </a:lnSpc>
            <a:spcBef>
              <a:spcPct val="0"/>
            </a:spcBef>
            <a:spcAft>
              <a:spcPct val="15000"/>
            </a:spcAft>
            <a:buChar char="•"/>
          </a:pPr>
          <a:r>
            <a:rPr lang="en-US" sz="1400" kern="1200"/>
            <a:t>Assistant DPW Supervisor</a:t>
          </a:r>
        </a:p>
        <a:p>
          <a:pPr marL="114300" lvl="1" indent="-114300" algn="l" defTabSz="622300">
            <a:lnSpc>
              <a:spcPct val="90000"/>
            </a:lnSpc>
            <a:spcBef>
              <a:spcPct val="0"/>
            </a:spcBef>
            <a:spcAft>
              <a:spcPct val="15000"/>
            </a:spcAft>
            <a:buChar char="•"/>
          </a:pPr>
          <a:r>
            <a:rPr lang="en-US" sz="1400" kern="1200"/>
            <a:t>Deputy City Clerk/DPW Administrative Assistant</a:t>
          </a:r>
        </a:p>
        <a:p>
          <a:pPr marL="114300" lvl="1" indent="-114300" algn="l" defTabSz="622300">
            <a:lnSpc>
              <a:spcPct val="90000"/>
            </a:lnSpc>
            <a:spcBef>
              <a:spcPct val="0"/>
            </a:spcBef>
            <a:spcAft>
              <a:spcPct val="15000"/>
            </a:spcAft>
            <a:buChar char="•"/>
          </a:pPr>
          <a:r>
            <a:rPr lang="en-US" sz="1400" kern="1200" dirty="0"/>
            <a:t>DPW Maintenance Workers</a:t>
          </a:r>
        </a:p>
        <a:p>
          <a:pPr marL="114300" lvl="1" indent="-114300" algn="l" defTabSz="622300">
            <a:lnSpc>
              <a:spcPct val="90000"/>
            </a:lnSpc>
            <a:spcBef>
              <a:spcPct val="0"/>
            </a:spcBef>
            <a:spcAft>
              <a:spcPct val="15000"/>
            </a:spcAft>
            <a:buChar char="•"/>
          </a:pPr>
          <a:r>
            <a:rPr lang="en-US" sz="1400" kern="1200" dirty="0"/>
            <a:t>DPW Maintenance Worker/Oval Beach Manager</a:t>
          </a:r>
        </a:p>
      </dsp:txBody>
      <dsp:txXfrm rot="-5400000">
        <a:off x="3767390" y="111835"/>
        <a:ext cx="6578244" cy="2038075"/>
      </dsp:txXfrm>
    </dsp:sp>
    <dsp:sp modelId="{BB142747-9B9C-4CD1-9CC0-9E9219672148}">
      <dsp:nvSpPr>
        <dsp:cNvPr id="0" name=""/>
        <dsp:cNvSpPr/>
      </dsp:nvSpPr>
      <dsp:spPr>
        <a:xfrm>
          <a:off x="0" y="0"/>
          <a:ext cx="3762281" cy="2250748"/>
        </a:xfrm>
        <a:prstGeom prst="roundRect">
          <a:avLst/>
        </a:prstGeom>
        <a:solidFill>
          <a:schemeClr val="bg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11 Full Time Staff</a:t>
          </a:r>
        </a:p>
      </dsp:txBody>
      <dsp:txXfrm>
        <a:off x="109872" y="109872"/>
        <a:ext cx="3542537" cy="2031004"/>
      </dsp:txXfrm>
    </dsp:sp>
    <dsp:sp modelId="{E87FC261-7DC6-49D9-B0F2-B47FC2AE3A09}">
      <dsp:nvSpPr>
        <dsp:cNvPr id="0" name=""/>
        <dsp:cNvSpPr/>
      </dsp:nvSpPr>
      <dsp:spPr>
        <a:xfrm>
          <a:off x="5107" y="2275815"/>
          <a:ext cx="3765958" cy="312979"/>
        </a:xfrm>
        <a:prstGeom prst="roundRect">
          <a:avLst/>
        </a:prstGeom>
        <a:solidFill>
          <a:schemeClr val="bg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5 Seasonal DPW Maintenance Staff</a:t>
          </a:r>
        </a:p>
      </dsp:txBody>
      <dsp:txXfrm>
        <a:off x="20385" y="2291093"/>
        <a:ext cx="3735402" cy="282423"/>
      </dsp:txXfrm>
    </dsp:sp>
    <dsp:sp modelId="{E8ADE4B7-BC20-4457-ABD0-D85A44C9331A}">
      <dsp:nvSpPr>
        <dsp:cNvPr id="0" name=""/>
        <dsp:cNvSpPr/>
      </dsp:nvSpPr>
      <dsp:spPr>
        <a:xfrm>
          <a:off x="5107" y="2604443"/>
          <a:ext cx="3765958" cy="312979"/>
        </a:xfrm>
        <a:prstGeom prst="roundRect">
          <a:avLst/>
        </a:prstGeom>
        <a:solidFill>
          <a:schemeClr val="bg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25 Seasonal Oval Beach Staff</a:t>
          </a:r>
        </a:p>
      </dsp:txBody>
      <dsp:txXfrm>
        <a:off x="20385" y="2619721"/>
        <a:ext cx="3735402" cy="282423"/>
      </dsp:txXfrm>
    </dsp:sp>
    <dsp:sp modelId="{2A947097-1E6C-402D-B2C9-93CB7F0044CC}">
      <dsp:nvSpPr>
        <dsp:cNvPr id="0" name=""/>
        <dsp:cNvSpPr/>
      </dsp:nvSpPr>
      <dsp:spPr>
        <a:xfrm>
          <a:off x="5107" y="2933071"/>
          <a:ext cx="3765958" cy="312979"/>
        </a:xfrm>
        <a:prstGeom prst="roundRect">
          <a:avLst/>
        </a:prstGeom>
        <a:solidFill>
          <a:schemeClr val="bg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Contracted City Attorney</a:t>
          </a:r>
        </a:p>
      </dsp:txBody>
      <dsp:txXfrm>
        <a:off x="20385" y="2948349"/>
        <a:ext cx="3735402" cy="282423"/>
      </dsp:txXfrm>
    </dsp:sp>
    <dsp:sp modelId="{FD3D2C3B-1C11-4B7C-9EF8-61C219EA5704}">
      <dsp:nvSpPr>
        <dsp:cNvPr id="0" name=""/>
        <dsp:cNvSpPr/>
      </dsp:nvSpPr>
      <dsp:spPr>
        <a:xfrm>
          <a:off x="5107" y="3261699"/>
          <a:ext cx="3765958" cy="312979"/>
        </a:xfrm>
        <a:prstGeom prst="roundRect">
          <a:avLst/>
        </a:prstGeom>
        <a:solidFill>
          <a:schemeClr val="bg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Contracted Sheriff’s Deputies</a:t>
          </a:r>
        </a:p>
      </dsp:txBody>
      <dsp:txXfrm>
        <a:off x="20385" y="3276977"/>
        <a:ext cx="3735402" cy="282423"/>
      </dsp:txXfrm>
    </dsp:sp>
    <dsp:sp modelId="{0EEA8E79-C405-4800-A737-74D7848EAD3A}">
      <dsp:nvSpPr>
        <dsp:cNvPr id="0" name=""/>
        <dsp:cNvSpPr/>
      </dsp:nvSpPr>
      <dsp:spPr>
        <a:xfrm>
          <a:off x="5107" y="3590327"/>
          <a:ext cx="3765958" cy="312979"/>
        </a:xfrm>
        <a:prstGeom prst="roundRect">
          <a:avLst/>
        </a:prstGeom>
        <a:solidFill>
          <a:schemeClr val="bg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Contracted Engineer</a:t>
          </a:r>
        </a:p>
      </dsp:txBody>
      <dsp:txXfrm>
        <a:off x="20385" y="3605605"/>
        <a:ext cx="3735402" cy="282423"/>
      </dsp:txXfrm>
    </dsp:sp>
    <dsp:sp modelId="{B5DF55A6-8E86-4076-9684-1E88B1726F8C}">
      <dsp:nvSpPr>
        <dsp:cNvPr id="0" name=""/>
        <dsp:cNvSpPr/>
      </dsp:nvSpPr>
      <dsp:spPr>
        <a:xfrm>
          <a:off x="5107" y="3918955"/>
          <a:ext cx="3765958" cy="312979"/>
        </a:xfrm>
        <a:prstGeom prst="roundRect">
          <a:avLst/>
        </a:prstGeom>
        <a:solidFill>
          <a:schemeClr val="bg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Contracted Planner</a:t>
          </a:r>
        </a:p>
      </dsp:txBody>
      <dsp:txXfrm>
        <a:off x="20385" y="3934233"/>
        <a:ext cx="3735402" cy="282423"/>
      </dsp:txXfrm>
    </dsp:sp>
    <dsp:sp modelId="{C66114DB-E86E-455D-A71B-84404D7877C3}">
      <dsp:nvSpPr>
        <dsp:cNvPr id="0" name=""/>
        <dsp:cNvSpPr/>
      </dsp:nvSpPr>
      <dsp:spPr>
        <a:xfrm>
          <a:off x="5107" y="4247583"/>
          <a:ext cx="3765958" cy="312979"/>
        </a:xfrm>
        <a:prstGeom prst="roundRect">
          <a:avLst/>
        </a:prstGeom>
        <a:solidFill>
          <a:schemeClr val="bg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Contracted Assessor</a:t>
          </a:r>
        </a:p>
      </dsp:txBody>
      <dsp:txXfrm>
        <a:off x="20385" y="4262861"/>
        <a:ext cx="3735402" cy="2824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2CAA0-9414-4AD9-AD79-14E716FBE73C}">
      <dsp:nvSpPr>
        <dsp:cNvPr id="0" name=""/>
        <dsp:cNvSpPr/>
      </dsp:nvSpPr>
      <dsp:spPr>
        <a:xfrm>
          <a:off x="0" y="247792"/>
          <a:ext cx="9784079" cy="327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7C1994-E5DF-422B-BDE5-3FDAEB67572E}">
      <dsp:nvSpPr>
        <dsp:cNvPr id="0" name=""/>
        <dsp:cNvSpPr/>
      </dsp:nvSpPr>
      <dsp:spPr>
        <a:xfrm>
          <a:off x="489204" y="55912"/>
          <a:ext cx="6848856" cy="3837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870" tIns="0" rIns="258870" bIns="0" numCol="1" spcCol="1270" anchor="ctr" anchorCtr="0">
          <a:noAutofit/>
        </a:bodyPr>
        <a:lstStyle/>
        <a:p>
          <a:pPr marL="0" lvl="0" indent="0" algn="l" defTabSz="1066800">
            <a:lnSpc>
              <a:spcPct val="90000"/>
            </a:lnSpc>
            <a:spcBef>
              <a:spcPct val="0"/>
            </a:spcBef>
            <a:spcAft>
              <a:spcPct val="35000"/>
            </a:spcAft>
            <a:buNone/>
          </a:pPr>
          <a:r>
            <a:rPr lang="en-US" sz="2400" b="1" kern="1200" dirty="0"/>
            <a:t>City savings/cash reserves.</a:t>
          </a:r>
        </a:p>
      </dsp:txBody>
      <dsp:txXfrm>
        <a:off x="507938" y="74646"/>
        <a:ext cx="6811388" cy="346292"/>
      </dsp:txXfrm>
    </dsp:sp>
    <dsp:sp modelId="{162759F2-A238-41CB-AAA8-6A0A12B07E69}">
      <dsp:nvSpPr>
        <dsp:cNvPr id="0" name=""/>
        <dsp:cNvSpPr/>
      </dsp:nvSpPr>
      <dsp:spPr>
        <a:xfrm>
          <a:off x="0" y="837472"/>
          <a:ext cx="9784079" cy="184275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9353" tIns="270764" rIns="75935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Restricted</a:t>
          </a:r>
        </a:p>
        <a:p>
          <a:pPr marL="342900" lvl="2" indent="-171450" algn="l" defTabSz="800100">
            <a:lnSpc>
              <a:spcPct val="90000"/>
            </a:lnSpc>
            <a:spcBef>
              <a:spcPct val="0"/>
            </a:spcBef>
            <a:spcAft>
              <a:spcPct val="15000"/>
            </a:spcAft>
            <a:buChar char="•"/>
          </a:pPr>
          <a:r>
            <a:rPr lang="en-US" sz="1800" kern="1200"/>
            <a:t>Parks - $1,000,000</a:t>
          </a:r>
        </a:p>
        <a:p>
          <a:pPr marL="514350" lvl="3" indent="-171450" algn="l" defTabSz="800100">
            <a:lnSpc>
              <a:spcPct val="90000"/>
            </a:lnSpc>
            <a:spcBef>
              <a:spcPct val="0"/>
            </a:spcBef>
            <a:spcAft>
              <a:spcPct val="15000"/>
            </a:spcAft>
            <a:buChar char="•"/>
          </a:pPr>
          <a:r>
            <a:rPr lang="en-US" sz="1800" kern="1200"/>
            <a:t>Policy decision. Request may be made to apply Playground expenses against this. </a:t>
          </a:r>
        </a:p>
        <a:p>
          <a:pPr marL="342900" lvl="2" indent="-171450" algn="l" defTabSz="800100">
            <a:lnSpc>
              <a:spcPct val="90000"/>
            </a:lnSpc>
            <a:spcBef>
              <a:spcPct val="0"/>
            </a:spcBef>
            <a:spcAft>
              <a:spcPct val="15000"/>
            </a:spcAft>
            <a:buChar char="•"/>
          </a:pPr>
          <a:r>
            <a:rPr lang="en-US" sz="1800" kern="1200" dirty="0"/>
            <a:t>Rose Garden - $113,000</a:t>
          </a:r>
        </a:p>
        <a:p>
          <a:pPr marL="171450" lvl="1" indent="-171450" algn="l" defTabSz="800100">
            <a:lnSpc>
              <a:spcPct val="90000"/>
            </a:lnSpc>
            <a:spcBef>
              <a:spcPct val="0"/>
            </a:spcBef>
            <a:spcAft>
              <a:spcPct val="15000"/>
            </a:spcAft>
            <a:buChar char="•"/>
          </a:pPr>
          <a:r>
            <a:rPr lang="en-US" sz="1800" kern="1200"/>
            <a:t>Unrestricted: $ 4,715,000</a:t>
          </a:r>
        </a:p>
      </dsp:txBody>
      <dsp:txXfrm>
        <a:off x="0" y="837472"/>
        <a:ext cx="9784079" cy="1842750"/>
      </dsp:txXfrm>
    </dsp:sp>
    <dsp:sp modelId="{B4D5B02E-822E-4885-BAA7-E199691D250B}">
      <dsp:nvSpPr>
        <dsp:cNvPr id="0" name=""/>
        <dsp:cNvSpPr/>
      </dsp:nvSpPr>
      <dsp:spPr>
        <a:xfrm>
          <a:off x="489204" y="645592"/>
          <a:ext cx="6848856" cy="3837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870" tIns="0" rIns="258870" bIns="0" numCol="1" spcCol="1270" anchor="ctr" anchorCtr="0">
          <a:noAutofit/>
        </a:bodyPr>
        <a:lstStyle/>
        <a:p>
          <a:pPr marL="0" lvl="0" indent="0" algn="l" defTabSz="1066800">
            <a:lnSpc>
              <a:spcPct val="90000"/>
            </a:lnSpc>
            <a:spcBef>
              <a:spcPct val="0"/>
            </a:spcBef>
            <a:spcAft>
              <a:spcPct val="35000"/>
            </a:spcAft>
            <a:buNone/>
          </a:pPr>
          <a:r>
            <a:rPr lang="en-US" sz="2400" b="1" kern="1200" dirty="0"/>
            <a:t>Total: $5,828,000</a:t>
          </a:r>
        </a:p>
      </dsp:txBody>
      <dsp:txXfrm>
        <a:off x="507938" y="664326"/>
        <a:ext cx="6811388" cy="346292"/>
      </dsp:txXfrm>
    </dsp:sp>
    <dsp:sp modelId="{139B69B2-BAEA-4552-ABBC-144B8122A6DE}">
      <dsp:nvSpPr>
        <dsp:cNvPr id="0" name=""/>
        <dsp:cNvSpPr/>
      </dsp:nvSpPr>
      <dsp:spPr>
        <a:xfrm>
          <a:off x="0" y="2942302"/>
          <a:ext cx="9784079" cy="1208025"/>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9353" tIns="270764" rIns="75935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Important to strike the right balance of keeping adequate reserves for a “rainy day” and investing in much needed maintenance and improvement of City infrastructure. </a:t>
          </a:r>
        </a:p>
        <a:p>
          <a:pPr marL="171450" lvl="1" indent="-171450" algn="l" defTabSz="800100">
            <a:lnSpc>
              <a:spcPct val="90000"/>
            </a:lnSpc>
            <a:spcBef>
              <a:spcPct val="0"/>
            </a:spcBef>
            <a:spcAft>
              <a:spcPct val="15000"/>
            </a:spcAft>
            <a:buChar char="•"/>
          </a:pPr>
          <a:r>
            <a:rPr lang="en-US" sz="1800" kern="1200" dirty="0"/>
            <a:t>Current Policy – Keep at least $1,000,000 total in reserves. </a:t>
          </a:r>
        </a:p>
      </dsp:txBody>
      <dsp:txXfrm>
        <a:off x="0" y="2942302"/>
        <a:ext cx="9784079" cy="1208025"/>
      </dsp:txXfrm>
    </dsp:sp>
    <dsp:sp modelId="{BF3A6BD6-A359-4E7E-9CB3-8A993C39BCB5}">
      <dsp:nvSpPr>
        <dsp:cNvPr id="0" name=""/>
        <dsp:cNvSpPr/>
      </dsp:nvSpPr>
      <dsp:spPr>
        <a:xfrm>
          <a:off x="489204" y="2750422"/>
          <a:ext cx="6848856" cy="3837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870" tIns="0" rIns="258870" bIns="0" numCol="1" spcCol="1270" anchor="ctr" anchorCtr="0">
          <a:noAutofit/>
        </a:bodyPr>
        <a:lstStyle/>
        <a:p>
          <a:pPr marL="0" lvl="0" indent="0" algn="l" defTabSz="1066800">
            <a:lnSpc>
              <a:spcPct val="90000"/>
            </a:lnSpc>
            <a:spcBef>
              <a:spcPct val="0"/>
            </a:spcBef>
            <a:spcAft>
              <a:spcPct val="35000"/>
            </a:spcAft>
            <a:buNone/>
          </a:pPr>
          <a:r>
            <a:rPr lang="en-US" sz="2400" b="1" kern="1200"/>
            <a:t>Very healthy. </a:t>
          </a:r>
        </a:p>
      </dsp:txBody>
      <dsp:txXfrm>
        <a:off x="507938" y="2769156"/>
        <a:ext cx="6811388" cy="346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FADA3-3B20-4829-80E9-379AB891CB88}">
      <dsp:nvSpPr>
        <dsp:cNvPr id="0" name=""/>
        <dsp:cNvSpPr/>
      </dsp:nvSpPr>
      <dsp:spPr>
        <a:xfrm rot="5400000">
          <a:off x="6934561" y="-3024109"/>
          <a:ext cx="610466" cy="6813924"/>
        </a:xfrm>
        <a:prstGeom prst="round2SameRect">
          <a:avLst/>
        </a:prstGeom>
        <a:solidFill>
          <a:schemeClr val="lt1">
            <a:alpha val="90000"/>
            <a:tint val="40000"/>
            <a:hueOff val="0"/>
            <a:satOff val="0"/>
            <a:lumOff val="0"/>
            <a:alphaOff val="0"/>
          </a:schemeClr>
        </a:solidFill>
        <a:ln w="127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Decrease of .215 mills due to Headlee Rollback</a:t>
          </a:r>
        </a:p>
      </dsp:txBody>
      <dsp:txXfrm rot="-5400000">
        <a:off x="3832832" y="107420"/>
        <a:ext cx="6784124" cy="550866"/>
      </dsp:txXfrm>
    </dsp:sp>
    <dsp:sp modelId="{1495658D-F48D-42DB-B404-36F6B2A3FB3B}">
      <dsp:nvSpPr>
        <dsp:cNvPr id="0" name=""/>
        <dsp:cNvSpPr/>
      </dsp:nvSpPr>
      <dsp:spPr>
        <a:xfrm>
          <a:off x="0" y="1310"/>
          <a:ext cx="3832832" cy="763083"/>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0" kern="1200" dirty="0">
              <a:solidFill>
                <a:schemeClr val="bg2"/>
              </a:solidFill>
            </a:rPr>
            <a:t>Estimated Operating Millage Rate </a:t>
          </a:r>
          <a:r>
            <a:rPr lang="en-US" sz="2100" b="1" kern="1200" dirty="0">
              <a:solidFill>
                <a:schemeClr val="bg2"/>
              </a:solidFill>
            </a:rPr>
            <a:t>Reduction</a:t>
          </a:r>
          <a:r>
            <a:rPr lang="en-US" sz="2100" b="0" kern="1200" dirty="0">
              <a:solidFill>
                <a:schemeClr val="bg2"/>
              </a:solidFill>
            </a:rPr>
            <a:t> to: 10.588 mills</a:t>
          </a:r>
        </a:p>
      </dsp:txBody>
      <dsp:txXfrm>
        <a:off x="37251" y="38561"/>
        <a:ext cx="3758330" cy="688581"/>
      </dsp:txXfrm>
    </dsp:sp>
    <dsp:sp modelId="{C885EBCE-8A27-4D11-A714-6219B1A081B1}">
      <dsp:nvSpPr>
        <dsp:cNvPr id="0" name=""/>
        <dsp:cNvSpPr/>
      </dsp:nvSpPr>
      <dsp:spPr>
        <a:xfrm rot="5400000">
          <a:off x="6934561" y="-2222872"/>
          <a:ext cx="610466" cy="6813924"/>
        </a:xfrm>
        <a:prstGeom prst="round2SameRect">
          <a:avLst/>
        </a:prstGeom>
        <a:solidFill>
          <a:schemeClr val="lt1">
            <a:alpha val="90000"/>
            <a:tint val="40000"/>
            <a:hueOff val="0"/>
            <a:satOff val="0"/>
            <a:lumOff val="0"/>
            <a:alphaOff val="0"/>
          </a:schemeClr>
        </a:solidFill>
        <a:ln w="127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Largely due to required 5% CPI increase. </a:t>
          </a:r>
        </a:p>
      </dsp:txBody>
      <dsp:txXfrm rot="-5400000">
        <a:off x="3832832" y="908657"/>
        <a:ext cx="6784124" cy="550866"/>
      </dsp:txXfrm>
    </dsp:sp>
    <dsp:sp modelId="{625433E5-049F-4338-ABA6-658AED65425F}">
      <dsp:nvSpPr>
        <dsp:cNvPr id="0" name=""/>
        <dsp:cNvSpPr/>
      </dsp:nvSpPr>
      <dsp:spPr>
        <a:xfrm>
          <a:off x="0" y="802548"/>
          <a:ext cx="3832832" cy="763083"/>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0" kern="1200" dirty="0">
              <a:solidFill>
                <a:schemeClr val="bg2"/>
              </a:solidFill>
            </a:rPr>
            <a:t>Real Property Tax Revenue </a:t>
          </a:r>
          <a:r>
            <a:rPr lang="en-US" sz="2100" b="1" kern="1200" dirty="0">
              <a:solidFill>
                <a:schemeClr val="bg2"/>
              </a:solidFill>
            </a:rPr>
            <a:t>Increase</a:t>
          </a:r>
          <a:r>
            <a:rPr lang="en-US" sz="2100" b="0" kern="1200" dirty="0">
              <a:solidFill>
                <a:schemeClr val="bg2"/>
              </a:solidFill>
            </a:rPr>
            <a:t> of $111,500</a:t>
          </a:r>
        </a:p>
      </dsp:txBody>
      <dsp:txXfrm>
        <a:off x="37251" y="839799"/>
        <a:ext cx="3758330" cy="688581"/>
      </dsp:txXfrm>
    </dsp:sp>
    <dsp:sp modelId="{9A9A6E8B-3201-41E6-84D4-CAEFEF4FFCA4}">
      <dsp:nvSpPr>
        <dsp:cNvPr id="0" name=""/>
        <dsp:cNvSpPr/>
      </dsp:nvSpPr>
      <dsp:spPr>
        <a:xfrm rot="5400000">
          <a:off x="6934561" y="-1421634"/>
          <a:ext cx="610466" cy="6813924"/>
        </a:xfrm>
        <a:prstGeom prst="round2SameRect">
          <a:avLst/>
        </a:prstGeom>
        <a:solidFill>
          <a:schemeClr val="lt1">
            <a:alpha val="90000"/>
            <a:tint val="40000"/>
            <a:hueOff val="0"/>
            <a:satOff val="0"/>
            <a:lumOff val="0"/>
            <a:alphaOff val="0"/>
          </a:schemeClr>
        </a:solidFill>
        <a:ln w="127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Largely due to zoning and historic district fee schedule adjustments in 2023, street dining, and increased fees for short-term rentals.</a:t>
          </a:r>
        </a:p>
      </dsp:txBody>
      <dsp:txXfrm rot="-5400000">
        <a:off x="3832832" y="1709895"/>
        <a:ext cx="6784124" cy="550866"/>
      </dsp:txXfrm>
    </dsp:sp>
    <dsp:sp modelId="{B30B742A-A9A1-4F57-8945-02780AC1B5B7}">
      <dsp:nvSpPr>
        <dsp:cNvPr id="0" name=""/>
        <dsp:cNvSpPr/>
      </dsp:nvSpPr>
      <dsp:spPr>
        <a:xfrm>
          <a:off x="0" y="1603785"/>
          <a:ext cx="3832832" cy="763083"/>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0" kern="1200" dirty="0">
              <a:solidFill>
                <a:schemeClr val="bg2"/>
              </a:solidFill>
            </a:rPr>
            <a:t>Permit Revenue </a:t>
          </a:r>
          <a:r>
            <a:rPr lang="en-US" sz="2100" b="1" kern="1200" dirty="0">
              <a:solidFill>
                <a:schemeClr val="bg2"/>
              </a:solidFill>
            </a:rPr>
            <a:t>Up</a:t>
          </a:r>
          <a:r>
            <a:rPr lang="en-US" sz="2100" b="0" kern="1200" dirty="0">
              <a:solidFill>
                <a:schemeClr val="bg2"/>
              </a:solidFill>
            </a:rPr>
            <a:t> Over Prior Years - $100,000</a:t>
          </a:r>
        </a:p>
      </dsp:txBody>
      <dsp:txXfrm>
        <a:off x="37251" y="1641036"/>
        <a:ext cx="3758330" cy="688581"/>
      </dsp:txXfrm>
    </dsp:sp>
    <dsp:sp modelId="{4B34AA58-CDA0-4B2B-B1E9-ACE65C50CDE3}">
      <dsp:nvSpPr>
        <dsp:cNvPr id="0" name=""/>
        <dsp:cNvSpPr/>
      </dsp:nvSpPr>
      <dsp:spPr>
        <a:xfrm rot="5400000">
          <a:off x="6934561" y="-620397"/>
          <a:ext cx="610466" cy="6813924"/>
        </a:xfrm>
        <a:prstGeom prst="round2SameRect">
          <a:avLst/>
        </a:prstGeom>
        <a:solidFill>
          <a:schemeClr val="lt1">
            <a:alpha val="90000"/>
            <a:tint val="40000"/>
            <a:hueOff val="0"/>
            <a:satOff val="0"/>
            <a:lumOff val="0"/>
            <a:alphaOff val="0"/>
          </a:schemeClr>
        </a:solidFill>
        <a:ln w="127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Return on cash reserves has produced higher interest income than prior years. Interest rate reductions will have an impact. </a:t>
          </a:r>
        </a:p>
      </dsp:txBody>
      <dsp:txXfrm rot="-5400000">
        <a:off x="3832832" y="2511132"/>
        <a:ext cx="6784124" cy="550866"/>
      </dsp:txXfrm>
    </dsp:sp>
    <dsp:sp modelId="{D1D20532-FDA7-4FDD-972D-972F09A72DBC}">
      <dsp:nvSpPr>
        <dsp:cNvPr id="0" name=""/>
        <dsp:cNvSpPr/>
      </dsp:nvSpPr>
      <dsp:spPr>
        <a:xfrm>
          <a:off x="0" y="2405023"/>
          <a:ext cx="3832832" cy="763083"/>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0" kern="1200" dirty="0">
              <a:solidFill>
                <a:schemeClr val="bg2"/>
              </a:solidFill>
            </a:rPr>
            <a:t>Interest Income - $100,000</a:t>
          </a:r>
        </a:p>
      </dsp:txBody>
      <dsp:txXfrm>
        <a:off x="37251" y="2442274"/>
        <a:ext cx="3758330" cy="688581"/>
      </dsp:txXfrm>
    </dsp:sp>
    <dsp:sp modelId="{7303C758-CEA4-41A7-A63C-0C0A3DF3F8F2}">
      <dsp:nvSpPr>
        <dsp:cNvPr id="0" name=""/>
        <dsp:cNvSpPr/>
      </dsp:nvSpPr>
      <dsp:spPr>
        <a:xfrm rot="5400000">
          <a:off x="6934561" y="180839"/>
          <a:ext cx="610466" cy="6813924"/>
        </a:xfrm>
        <a:prstGeom prst="round2SameRect">
          <a:avLst/>
        </a:prstGeom>
        <a:solidFill>
          <a:schemeClr val="lt1">
            <a:alpha val="90000"/>
            <a:tint val="40000"/>
            <a:hueOff val="0"/>
            <a:satOff val="0"/>
            <a:lumOff val="0"/>
            <a:alphaOff val="0"/>
          </a:schemeClr>
        </a:solidFill>
        <a:ln w="127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TAP and DNR Trust Fund for Blue Star Trail - $1.6 million</a:t>
          </a:r>
        </a:p>
        <a:p>
          <a:pPr marL="171450" lvl="1" indent="-171450" algn="l" defTabSz="711200">
            <a:lnSpc>
              <a:spcPct val="90000"/>
            </a:lnSpc>
            <a:spcBef>
              <a:spcPct val="0"/>
            </a:spcBef>
            <a:spcAft>
              <a:spcPct val="15000"/>
            </a:spcAft>
            <a:buChar char="•"/>
          </a:pPr>
          <a:r>
            <a:rPr lang="en-US" sz="1600" kern="1200"/>
            <a:t>EGLE TMF for Lead Service Lines Inventory - $175,000</a:t>
          </a:r>
        </a:p>
      </dsp:txBody>
      <dsp:txXfrm rot="-5400000">
        <a:off x="3832832" y="3312368"/>
        <a:ext cx="6784124" cy="550866"/>
      </dsp:txXfrm>
    </dsp:sp>
    <dsp:sp modelId="{7C8A4D8E-B68C-4177-B56B-0E20296D1E5D}">
      <dsp:nvSpPr>
        <dsp:cNvPr id="0" name=""/>
        <dsp:cNvSpPr/>
      </dsp:nvSpPr>
      <dsp:spPr>
        <a:xfrm>
          <a:off x="0" y="3206260"/>
          <a:ext cx="3832832" cy="763083"/>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0" kern="1200" dirty="0">
              <a:solidFill>
                <a:schemeClr val="bg2"/>
              </a:solidFill>
            </a:rPr>
            <a:t>Federal and Other Grants</a:t>
          </a:r>
        </a:p>
      </dsp:txBody>
      <dsp:txXfrm>
        <a:off x="37251" y="3243511"/>
        <a:ext cx="3758330" cy="688581"/>
      </dsp:txXfrm>
    </dsp:sp>
    <dsp:sp modelId="{F2C1819E-2980-4ED7-B3DA-8C618685DA80}">
      <dsp:nvSpPr>
        <dsp:cNvPr id="0" name=""/>
        <dsp:cNvSpPr/>
      </dsp:nvSpPr>
      <dsp:spPr>
        <a:xfrm rot="5400000">
          <a:off x="6934561" y="982077"/>
          <a:ext cx="610466" cy="6813924"/>
        </a:xfrm>
        <a:prstGeom prst="round2SameRect">
          <a:avLst/>
        </a:prstGeom>
        <a:solidFill>
          <a:schemeClr val="lt1">
            <a:alpha val="90000"/>
            <a:tint val="40000"/>
            <a:hueOff val="0"/>
            <a:satOff val="0"/>
            <a:lumOff val="0"/>
            <a:alphaOff val="0"/>
          </a:schemeClr>
        </a:solidFill>
        <a:ln w="127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Use of reserves to fund capital projects.</a:t>
          </a:r>
        </a:p>
      </dsp:txBody>
      <dsp:txXfrm rot="-5400000">
        <a:off x="3832832" y="4113606"/>
        <a:ext cx="6784124" cy="550866"/>
      </dsp:txXfrm>
    </dsp:sp>
    <dsp:sp modelId="{911F7125-F84C-4BBD-9094-F467715F8790}">
      <dsp:nvSpPr>
        <dsp:cNvPr id="0" name=""/>
        <dsp:cNvSpPr/>
      </dsp:nvSpPr>
      <dsp:spPr>
        <a:xfrm>
          <a:off x="0" y="4007498"/>
          <a:ext cx="3832832" cy="763083"/>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0" kern="1200" dirty="0">
              <a:solidFill>
                <a:schemeClr val="bg2"/>
              </a:solidFill>
            </a:rPr>
            <a:t>Fund Balance Transfer - $421,585</a:t>
          </a:r>
        </a:p>
      </dsp:txBody>
      <dsp:txXfrm>
        <a:off x="37251" y="4044749"/>
        <a:ext cx="3758330" cy="6885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A3DD4-8044-4264-925B-48504FF1545C}">
      <dsp:nvSpPr>
        <dsp:cNvPr id="0" name=""/>
        <dsp:cNvSpPr/>
      </dsp:nvSpPr>
      <dsp:spPr>
        <a:xfrm>
          <a:off x="394005" y="552738"/>
          <a:ext cx="716132" cy="7161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sp>
    <dsp:sp modelId="{D5947182-5F18-4CBF-B859-AB7787523A74}">
      <dsp:nvSpPr>
        <dsp:cNvPr id="0" name=""/>
        <dsp:cNvSpPr/>
      </dsp:nvSpPr>
      <dsp:spPr>
        <a:xfrm>
          <a:off x="590" y="1435022"/>
          <a:ext cx="2046093" cy="1493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dirty="0"/>
            <a:t>Investment in Staff</a:t>
          </a:r>
        </a:p>
      </dsp:txBody>
      <dsp:txXfrm>
        <a:off x="590" y="1435022"/>
        <a:ext cx="2046093" cy="1493585"/>
      </dsp:txXfrm>
    </dsp:sp>
    <dsp:sp modelId="{5E3AEF4D-1722-454C-81FC-F1234421695B}">
      <dsp:nvSpPr>
        <dsp:cNvPr id="0" name=""/>
        <dsp:cNvSpPr/>
      </dsp:nvSpPr>
      <dsp:spPr>
        <a:xfrm>
          <a:off x="590" y="3005887"/>
          <a:ext cx="2046093" cy="1410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dirty="0"/>
            <a:t>Salary/Wage increases that will allow for both a cost of living adjustment and merit increases</a:t>
          </a:r>
        </a:p>
      </dsp:txBody>
      <dsp:txXfrm>
        <a:off x="590" y="3005887"/>
        <a:ext cx="2046093" cy="1410745"/>
      </dsp:txXfrm>
    </dsp:sp>
    <dsp:sp modelId="{36A3DA3F-7755-4442-93B9-5392710BDD36}">
      <dsp:nvSpPr>
        <dsp:cNvPr id="0" name=""/>
        <dsp:cNvSpPr/>
      </dsp:nvSpPr>
      <dsp:spPr>
        <a:xfrm>
          <a:off x="2649303" y="552738"/>
          <a:ext cx="716132" cy="7161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sp>
    <dsp:sp modelId="{7D167E12-4B42-4C13-84F0-273D2EC56522}">
      <dsp:nvSpPr>
        <dsp:cNvPr id="0" name=""/>
        <dsp:cNvSpPr/>
      </dsp:nvSpPr>
      <dsp:spPr>
        <a:xfrm>
          <a:off x="2404750" y="1435022"/>
          <a:ext cx="2046093" cy="1493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dirty="0"/>
            <a:t>Tablets for Boards</a:t>
          </a:r>
        </a:p>
        <a:p>
          <a:pPr marL="0" lvl="0" indent="0" algn="l" defTabSz="1066800">
            <a:lnSpc>
              <a:spcPct val="100000"/>
            </a:lnSpc>
            <a:spcBef>
              <a:spcPct val="0"/>
            </a:spcBef>
            <a:spcAft>
              <a:spcPct val="35000"/>
            </a:spcAft>
            <a:buNone/>
            <a:defRPr b="1"/>
          </a:pPr>
          <a:r>
            <a:rPr lang="en-US" sz="2400" kern="1200" dirty="0"/>
            <a:t> - $5,000</a:t>
          </a:r>
        </a:p>
      </dsp:txBody>
      <dsp:txXfrm>
        <a:off x="2404750" y="1435022"/>
        <a:ext cx="2046093" cy="1493585"/>
      </dsp:txXfrm>
    </dsp:sp>
    <dsp:sp modelId="{4E5DF3D2-F4C6-41F0-B8A9-F0D8410D8F03}">
      <dsp:nvSpPr>
        <dsp:cNvPr id="0" name=""/>
        <dsp:cNvSpPr/>
      </dsp:nvSpPr>
      <dsp:spPr>
        <a:xfrm>
          <a:off x="2404750" y="3005887"/>
          <a:ext cx="2046093" cy="1410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a:t>To reduce packet printing costs</a:t>
          </a:r>
        </a:p>
      </dsp:txBody>
      <dsp:txXfrm>
        <a:off x="2404750" y="3005887"/>
        <a:ext cx="2046093" cy="1410745"/>
      </dsp:txXfrm>
    </dsp:sp>
    <dsp:sp modelId="{7E06E56F-1B3B-47DE-9FCB-728211C0D2B5}">
      <dsp:nvSpPr>
        <dsp:cNvPr id="0" name=""/>
        <dsp:cNvSpPr/>
      </dsp:nvSpPr>
      <dsp:spPr>
        <a:xfrm>
          <a:off x="5404332" y="552738"/>
          <a:ext cx="716132" cy="7161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sp>
    <dsp:sp modelId="{90F47BDD-0C15-4402-BB65-1723DA3E5564}">
      <dsp:nvSpPr>
        <dsp:cNvPr id="0" name=""/>
        <dsp:cNvSpPr/>
      </dsp:nvSpPr>
      <dsp:spPr>
        <a:xfrm>
          <a:off x="4808911" y="1435022"/>
          <a:ext cx="2046093" cy="1493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dirty="0"/>
            <a:t>Contribution to July 4 Fireworks - $4,000</a:t>
          </a:r>
        </a:p>
      </dsp:txBody>
      <dsp:txXfrm>
        <a:off x="4808911" y="1435022"/>
        <a:ext cx="2046093" cy="1493585"/>
      </dsp:txXfrm>
    </dsp:sp>
    <dsp:sp modelId="{D49CFCB4-5CF7-4353-9483-775CB105DA2C}">
      <dsp:nvSpPr>
        <dsp:cNvPr id="0" name=""/>
        <dsp:cNvSpPr/>
      </dsp:nvSpPr>
      <dsp:spPr>
        <a:xfrm>
          <a:off x="4808911" y="3005887"/>
          <a:ext cx="2046093" cy="1410745"/>
        </a:xfrm>
        <a:prstGeom prst="rect">
          <a:avLst/>
        </a:prstGeom>
        <a:noFill/>
        <a:ln>
          <a:noFill/>
        </a:ln>
        <a:effectLst/>
      </dsp:spPr>
      <dsp:style>
        <a:lnRef idx="0">
          <a:scrgbClr r="0" g="0" b="0"/>
        </a:lnRef>
        <a:fillRef idx="0">
          <a:scrgbClr r="0" g="0" b="0"/>
        </a:fillRef>
        <a:effectRef idx="0">
          <a:scrgbClr r="0" g="0" b="0"/>
        </a:effectRef>
        <a:fontRef idx="minor"/>
      </dsp:style>
    </dsp:sp>
    <dsp:sp modelId="{36C8D817-C9A3-40DE-A72F-7F7B63E1811E}">
      <dsp:nvSpPr>
        <dsp:cNvPr id="0" name=""/>
        <dsp:cNvSpPr/>
      </dsp:nvSpPr>
      <dsp:spPr>
        <a:xfrm>
          <a:off x="7489505" y="552738"/>
          <a:ext cx="716132" cy="7161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sp>
    <dsp:sp modelId="{FCD62C31-41EE-4EFC-8A25-37BF50E4501C}">
      <dsp:nvSpPr>
        <dsp:cNvPr id="0" name=""/>
        <dsp:cNvSpPr/>
      </dsp:nvSpPr>
      <dsp:spPr>
        <a:xfrm>
          <a:off x="7213071" y="1435022"/>
          <a:ext cx="2046093" cy="1493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a:t>Elections - $25,000</a:t>
          </a:r>
        </a:p>
      </dsp:txBody>
      <dsp:txXfrm>
        <a:off x="7213071" y="1435022"/>
        <a:ext cx="2046093" cy="1493585"/>
      </dsp:txXfrm>
    </dsp:sp>
    <dsp:sp modelId="{46AE8E4F-F149-4ADD-B0F5-2BB7A08CC2E2}">
      <dsp:nvSpPr>
        <dsp:cNvPr id="0" name=""/>
        <dsp:cNvSpPr/>
      </dsp:nvSpPr>
      <dsp:spPr>
        <a:xfrm>
          <a:off x="7213071" y="3005887"/>
          <a:ext cx="2046093" cy="1410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a:t>Early voting in August and November and needed voting equipment</a:t>
          </a:r>
        </a:p>
      </dsp:txBody>
      <dsp:txXfrm>
        <a:off x="7213071" y="3005887"/>
        <a:ext cx="2046093" cy="1410745"/>
      </dsp:txXfrm>
    </dsp:sp>
    <dsp:sp modelId="{EFD5BF55-1D6C-4D70-A1E0-3D887BF92B2D}">
      <dsp:nvSpPr>
        <dsp:cNvPr id="0" name=""/>
        <dsp:cNvSpPr/>
      </dsp:nvSpPr>
      <dsp:spPr>
        <a:xfrm>
          <a:off x="10063819" y="552738"/>
          <a:ext cx="716132" cy="71613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sp>
    <dsp:sp modelId="{21B5A99F-6AF6-47B9-88D0-E0AF70DAB521}">
      <dsp:nvSpPr>
        <dsp:cNvPr id="0" name=""/>
        <dsp:cNvSpPr/>
      </dsp:nvSpPr>
      <dsp:spPr>
        <a:xfrm>
          <a:off x="9617231" y="1435022"/>
          <a:ext cx="2046093" cy="1493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a:t>File Scanning - $10,250 </a:t>
          </a:r>
        </a:p>
      </dsp:txBody>
      <dsp:txXfrm>
        <a:off x="9617231" y="1435022"/>
        <a:ext cx="2046093" cy="1493585"/>
      </dsp:txXfrm>
    </dsp:sp>
    <dsp:sp modelId="{37E87317-8694-4021-AEC0-5E154CD007FB}">
      <dsp:nvSpPr>
        <dsp:cNvPr id="0" name=""/>
        <dsp:cNvSpPr/>
      </dsp:nvSpPr>
      <dsp:spPr>
        <a:xfrm>
          <a:off x="9617231" y="3005887"/>
          <a:ext cx="2046093" cy="1410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a:t>Scan all historical files in basement so they are digital and searchable </a:t>
          </a:r>
        </a:p>
      </dsp:txBody>
      <dsp:txXfrm>
        <a:off x="9617231" y="3005887"/>
        <a:ext cx="2046093" cy="14107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CBCCE-5116-4F6A-8751-C7607FE97BFC}">
      <dsp:nvSpPr>
        <dsp:cNvPr id="0" name=""/>
        <dsp:cNvSpPr/>
      </dsp:nvSpPr>
      <dsp:spPr>
        <a:xfrm>
          <a:off x="0" y="422330"/>
          <a:ext cx="5868877" cy="831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5490" tIns="458216" rIns="45549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TAP and DNR grants covering most of cost.</a:t>
          </a:r>
        </a:p>
      </dsp:txBody>
      <dsp:txXfrm>
        <a:off x="0" y="422330"/>
        <a:ext cx="5868877" cy="831600"/>
      </dsp:txXfrm>
    </dsp:sp>
    <dsp:sp modelId="{E0AB81B7-249C-457C-AD85-7EEB97F09778}">
      <dsp:nvSpPr>
        <dsp:cNvPr id="0" name=""/>
        <dsp:cNvSpPr/>
      </dsp:nvSpPr>
      <dsp:spPr>
        <a:xfrm>
          <a:off x="293443" y="97610"/>
          <a:ext cx="4108213" cy="6494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281" tIns="0" rIns="155281" bIns="0" numCol="1" spcCol="1270" anchor="ctr" anchorCtr="0">
          <a:noAutofit/>
        </a:bodyPr>
        <a:lstStyle/>
        <a:p>
          <a:pPr marL="0" lvl="0" indent="0" algn="l" defTabSz="800100">
            <a:lnSpc>
              <a:spcPct val="90000"/>
            </a:lnSpc>
            <a:spcBef>
              <a:spcPct val="0"/>
            </a:spcBef>
            <a:spcAft>
              <a:spcPct val="35000"/>
            </a:spcAft>
            <a:buNone/>
          </a:pPr>
          <a:r>
            <a:rPr lang="en-US" sz="1800" kern="1200"/>
            <a:t>Blue Star Trail – $1.6 Million</a:t>
          </a:r>
        </a:p>
      </dsp:txBody>
      <dsp:txXfrm>
        <a:off x="325146" y="129313"/>
        <a:ext cx="4044807" cy="586034"/>
      </dsp:txXfrm>
    </dsp:sp>
    <dsp:sp modelId="{77442381-CDA2-4522-AEDD-C711941D9AD3}">
      <dsp:nvSpPr>
        <dsp:cNvPr id="0" name=""/>
        <dsp:cNvSpPr/>
      </dsp:nvSpPr>
      <dsp:spPr>
        <a:xfrm>
          <a:off x="0" y="1697450"/>
          <a:ext cx="5868877" cy="10568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5490" tIns="458216" rIns="45549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In conjunction with Blue Star Trail installation. Not grant funded. </a:t>
          </a:r>
        </a:p>
      </dsp:txBody>
      <dsp:txXfrm>
        <a:off x="0" y="1697450"/>
        <a:ext cx="5868877" cy="1056825"/>
      </dsp:txXfrm>
    </dsp:sp>
    <dsp:sp modelId="{D546C158-A65E-4B34-B61D-49869F4DAE52}">
      <dsp:nvSpPr>
        <dsp:cNvPr id="0" name=""/>
        <dsp:cNvSpPr/>
      </dsp:nvSpPr>
      <dsp:spPr>
        <a:xfrm>
          <a:off x="293443" y="1372730"/>
          <a:ext cx="4108213" cy="6494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281" tIns="0" rIns="155281" bIns="0" numCol="1" spcCol="1270" anchor="ctr" anchorCtr="0">
          <a:noAutofit/>
        </a:bodyPr>
        <a:lstStyle/>
        <a:p>
          <a:pPr marL="0" lvl="0" indent="0" algn="l" defTabSz="800100">
            <a:lnSpc>
              <a:spcPct val="90000"/>
            </a:lnSpc>
            <a:spcBef>
              <a:spcPct val="0"/>
            </a:spcBef>
            <a:spcAft>
              <a:spcPct val="35000"/>
            </a:spcAft>
            <a:buNone/>
          </a:pPr>
          <a:r>
            <a:rPr lang="en-US" sz="1800" kern="1200" dirty="0"/>
            <a:t>Traffic Signal at Lake/Blue Star - $200,000</a:t>
          </a:r>
        </a:p>
      </dsp:txBody>
      <dsp:txXfrm>
        <a:off x="325146" y="1404433"/>
        <a:ext cx="4044807" cy="586034"/>
      </dsp:txXfrm>
    </dsp:sp>
    <dsp:sp modelId="{336713EB-56CF-40B4-9312-38F8DBF871DD}">
      <dsp:nvSpPr>
        <dsp:cNvPr id="0" name=""/>
        <dsp:cNvSpPr/>
      </dsp:nvSpPr>
      <dsp:spPr>
        <a:xfrm>
          <a:off x="0" y="3197796"/>
          <a:ext cx="5868877" cy="831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5490" tIns="458216" rIns="45549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Replace bathrooms, upper deck, and retaining wall </a:t>
          </a:r>
        </a:p>
      </dsp:txBody>
      <dsp:txXfrm>
        <a:off x="0" y="3197796"/>
        <a:ext cx="5868877" cy="831600"/>
      </dsp:txXfrm>
    </dsp:sp>
    <dsp:sp modelId="{CEF051E2-B80C-4DE9-8687-B8035BE51474}">
      <dsp:nvSpPr>
        <dsp:cNvPr id="0" name=""/>
        <dsp:cNvSpPr/>
      </dsp:nvSpPr>
      <dsp:spPr>
        <a:xfrm>
          <a:off x="293443" y="2873076"/>
          <a:ext cx="4108213" cy="6494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281" tIns="0" rIns="155281" bIns="0" numCol="1" spcCol="1270" anchor="ctr" anchorCtr="0">
          <a:noAutofit/>
        </a:bodyPr>
        <a:lstStyle/>
        <a:p>
          <a:pPr marL="0" lvl="0" indent="0" algn="l" defTabSz="800100">
            <a:lnSpc>
              <a:spcPct val="90000"/>
            </a:lnSpc>
            <a:spcBef>
              <a:spcPct val="0"/>
            </a:spcBef>
            <a:spcAft>
              <a:spcPct val="35000"/>
            </a:spcAft>
            <a:buNone/>
          </a:pPr>
          <a:r>
            <a:rPr lang="en-US" sz="1800" kern="1200"/>
            <a:t>Mt. Baldhead Park - $500,000</a:t>
          </a:r>
        </a:p>
      </dsp:txBody>
      <dsp:txXfrm>
        <a:off x="325146" y="2904779"/>
        <a:ext cx="4044807" cy="586034"/>
      </dsp:txXfrm>
    </dsp:sp>
    <dsp:sp modelId="{09D65D9E-5663-41CF-930F-AA0DA5FDE142}">
      <dsp:nvSpPr>
        <dsp:cNvPr id="0" name=""/>
        <dsp:cNvSpPr/>
      </dsp:nvSpPr>
      <dsp:spPr>
        <a:xfrm>
          <a:off x="0" y="4472916"/>
          <a:ext cx="5868877" cy="831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5490" tIns="458216" rIns="45549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Milfoil and others. </a:t>
          </a:r>
        </a:p>
      </dsp:txBody>
      <dsp:txXfrm>
        <a:off x="0" y="4472916"/>
        <a:ext cx="5868877" cy="831600"/>
      </dsp:txXfrm>
    </dsp:sp>
    <dsp:sp modelId="{8C8ADE9B-0408-49B6-A09F-95EB00DEE010}">
      <dsp:nvSpPr>
        <dsp:cNvPr id="0" name=""/>
        <dsp:cNvSpPr/>
      </dsp:nvSpPr>
      <dsp:spPr>
        <a:xfrm>
          <a:off x="293443" y="4148196"/>
          <a:ext cx="4108213" cy="6494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281" tIns="0" rIns="155281" bIns="0" numCol="1" spcCol="1270" anchor="ctr" anchorCtr="0">
          <a:noAutofit/>
        </a:bodyPr>
        <a:lstStyle/>
        <a:p>
          <a:pPr marL="0" lvl="0" indent="0" algn="l" defTabSz="800100">
            <a:lnSpc>
              <a:spcPct val="90000"/>
            </a:lnSpc>
            <a:spcBef>
              <a:spcPct val="0"/>
            </a:spcBef>
            <a:spcAft>
              <a:spcPct val="35000"/>
            </a:spcAft>
            <a:buNone/>
          </a:pPr>
          <a:r>
            <a:rPr lang="en-US" sz="1800" kern="1200"/>
            <a:t>Invasive Species - $100,000</a:t>
          </a:r>
        </a:p>
      </dsp:txBody>
      <dsp:txXfrm>
        <a:off x="325146" y="4179899"/>
        <a:ext cx="4044807" cy="586034"/>
      </dsp:txXfrm>
    </dsp:sp>
    <dsp:sp modelId="{D136C669-436F-40B2-B6CD-38AF2F9CAA22}">
      <dsp:nvSpPr>
        <dsp:cNvPr id="0" name=""/>
        <dsp:cNvSpPr/>
      </dsp:nvSpPr>
      <dsp:spPr>
        <a:xfrm>
          <a:off x="0" y="5748036"/>
          <a:ext cx="5868877" cy="831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5490" tIns="458216" rIns="45549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Review of internal space and options for remodel.</a:t>
          </a:r>
        </a:p>
      </dsp:txBody>
      <dsp:txXfrm>
        <a:off x="0" y="5748036"/>
        <a:ext cx="5868877" cy="831600"/>
      </dsp:txXfrm>
    </dsp:sp>
    <dsp:sp modelId="{CB5576D4-2ABA-40AC-AEDA-90D0B4697B6A}">
      <dsp:nvSpPr>
        <dsp:cNvPr id="0" name=""/>
        <dsp:cNvSpPr/>
      </dsp:nvSpPr>
      <dsp:spPr>
        <a:xfrm>
          <a:off x="293443" y="5423316"/>
          <a:ext cx="4108213" cy="6494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281" tIns="0" rIns="155281" bIns="0" numCol="1" spcCol="1270" anchor="ctr" anchorCtr="0">
          <a:noAutofit/>
        </a:bodyPr>
        <a:lstStyle/>
        <a:p>
          <a:pPr marL="0" lvl="0" indent="0" algn="l" defTabSz="800100">
            <a:lnSpc>
              <a:spcPct val="90000"/>
            </a:lnSpc>
            <a:spcBef>
              <a:spcPct val="0"/>
            </a:spcBef>
            <a:spcAft>
              <a:spcPct val="35000"/>
            </a:spcAft>
            <a:buNone/>
          </a:pPr>
          <a:r>
            <a:rPr lang="en-US" sz="1800" kern="1200"/>
            <a:t>City Hall - $10,000</a:t>
          </a:r>
        </a:p>
      </dsp:txBody>
      <dsp:txXfrm>
        <a:off x="325146" y="5455019"/>
        <a:ext cx="4044807" cy="586034"/>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C94B72-D7B1-4F11-B948-A1B1B8C0DBBF}"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0EF0A-DEEA-4231-9D6D-842BAE459D02}" type="slidenum">
              <a:rPr lang="en-US" smtClean="0"/>
              <a:t>‹#›</a:t>
            </a:fld>
            <a:endParaRPr lang="en-US"/>
          </a:p>
        </p:txBody>
      </p:sp>
    </p:spTree>
    <p:extLst>
      <p:ext uri="{BB962C8B-B14F-4D97-AF65-F5344CB8AC3E}">
        <p14:creationId xmlns:p14="http://schemas.microsoft.com/office/powerpoint/2010/main" val="1773941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C94B72-D7B1-4F11-B948-A1B1B8C0DBBF}"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0EF0A-DEEA-4231-9D6D-842BAE459D02}" type="slidenum">
              <a:rPr lang="en-US" smtClean="0"/>
              <a:t>‹#›</a:t>
            </a:fld>
            <a:endParaRPr lang="en-US"/>
          </a:p>
        </p:txBody>
      </p:sp>
    </p:spTree>
    <p:extLst>
      <p:ext uri="{BB962C8B-B14F-4D97-AF65-F5344CB8AC3E}">
        <p14:creationId xmlns:p14="http://schemas.microsoft.com/office/powerpoint/2010/main" val="718199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3AC94B72-D7B1-4F11-B948-A1B1B8C0DBBF}" type="datetimeFigureOut">
              <a:rPr lang="en-US" smtClean="0"/>
              <a:t>4/14/2024</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6DF0EF0A-DEEA-4231-9D6D-842BAE459D02}" type="slidenum">
              <a:rPr lang="en-US" smtClean="0"/>
              <a:t>‹#›</a:t>
            </a:fld>
            <a:endParaRPr lang="en-US"/>
          </a:p>
        </p:txBody>
      </p:sp>
    </p:spTree>
    <p:extLst>
      <p:ext uri="{BB962C8B-B14F-4D97-AF65-F5344CB8AC3E}">
        <p14:creationId xmlns:p14="http://schemas.microsoft.com/office/powerpoint/2010/main" val="2258730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C94B72-D7B1-4F11-B948-A1B1B8C0DBBF}"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0EF0A-DEEA-4231-9D6D-842BAE459D02}" type="slidenum">
              <a:rPr lang="en-US" smtClean="0"/>
              <a:t>‹#›</a:t>
            </a:fld>
            <a:endParaRPr lang="en-US"/>
          </a:p>
        </p:txBody>
      </p:sp>
    </p:spTree>
    <p:extLst>
      <p:ext uri="{BB962C8B-B14F-4D97-AF65-F5344CB8AC3E}">
        <p14:creationId xmlns:p14="http://schemas.microsoft.com/office/powerpoint/2010/main" val="1588026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3AC94B72-D7B1-4F11-B948-A1B1B8C0DBBF}" type="datetimeFigureOut">
              <a:rPr lang="en-US" smtClean="0"/>
              <a:t>4/14/2024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DF0EF0A-DEEA-4231-9D6D-842BAE459D02}" type="slidenum">
              <a:rPr lang="en-US" smtClean="0"/>
              <a:t>‹#›</a:t>
            </a:fld>
            <a:endParaRPr lang="en-US"/>
          </a:p>
        </p:txBody>
      </p:sp>
    </p:spTree>
    <p:extLst>
      <p:ext uri="{BB962C8B-B14F-4D97-AF65-F5344CB8AC3E}">
        <p14:creationId xmlns:p14="http://schemas.microsoft.com/office/powerpoint/2010/main" val="25310570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C94B72-D7B1-4F11-B948-A1B1B8C0DBBF}"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0EF0A-DEEA-4231-9D6D-842BAE459D02}" type="slidenum">
              <a:rPr lang="en-US" smtClean="0"/>
              <a:t>‹#›</a:t>
            </a:fld>
            <a:endParaRPr lang="en-US"/>
          </a:p>
        </p:txBody>
      </p:sp>
    </p:spTree>
    <p:extLst>
      <p:ext uri="{BB962C8B-B14F-4D97-AF65-F5344CB8AC3E}">
        <p14:creationId xmlns:p14="http://schemas.microsoft.com/office/powerpoint/2010/main" val="1209106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C94B72-D7B1-4F11-B948-A1B1B8C0DBBF}" type="datetimeFigureOut">
              <a:rPr lang="en-US" smtClean="0"/>
              <a:t>4/14/2024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F0EF0A-DEEA-4231-9D6D-842BAE459D02}" type="slidenum">
              <a:rPr lang="en-US" smtClean="0"/>
              <a:t>‹#›</a:t>
            </a:fld>
            <a:endParaRPr lang="en-US"/>
          </a:p>
        </p:txBody>
      </p:sp>
    </p:spTree>
    <p:extLst>
      <p:ext uri="{BB962C8B-B14F-4D97-AF65-F5344CB8AC3E}">
        <p14:creationId xmlns:p14="http://schemas.microsoft.com/office/powerpoint/2010/main" val="3581237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C94B72-D7B1-4F11-B948-A1B1B8C0DBBF}" type="datetimeFigureOut">
              <a:rPr lang="en-US" smtClean="0"/>
              <a:t>4/14/2024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F0EF0A-DEEA-4231-9D6D-842BAE459D02}" type="slidenum">
              <a:rPr lang="en-US" smtClean="0"/>
              <a:t>‹#›</a:t>
            </a:fld>
            <a:endParaRPr lang="en-US"/>
          </a:p>
        </p:txBody>
      </p:sp>
    </p:spTree>
    <p:extLst>
      <p:ext uri="{BB962C8B-B14F-4D97-AF65-F5344CB8AC3E}">
        <p14:creationId xmlns:p14="http://schemas.microsoft.com/office/powerpoint/2010/main" val="1981507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C94B72-D7B1-4F11-B948-A1B1B8C0DBBF}" type="datetimeFigureOut">
              <a:rPr lang="en-US" smtClean="0"/>
              <a:t>4/14/2024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F0EF0A-DEEA-4231-9D6D-842BAE459D02}" type="slidenum">
              <a:rPr lang="en-US" smtClean="0"/>
              <a:t>‹#›</a:t>
            </a:fld>
            <a:endParaRPr lang="en-US"/>
          </a:p>
        </p:txBody>
      </p:sp>
    </p:spTree>
    <p:extLst>
      <p:ext uri="{BB962C8B-B14F-4D97-AF65-F5344CB8AC3E}">
        <p14:creationId xmlns:p14="http://schemas.microsoft.com/office/powerpoint/2010/main" val="2938475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C94B72-D7B1-4F11-B948-A1B1B8C0DBBF}"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0EF0A-DEEA-4231-9D6D-842BAE459D02}" type="slidenum">
              <a:rPr lang="en-US" smtClean="0"/>
              <a:t>‹#›</a:t>
            </a:fld>
            <a:endParaRPr lang="en-US"/>
          </a:p>
        </p:txBody>
      </p:sp>
    </p:spTree>
    <p:extLst>
      <p:ext uri="{BB962C8B-B14F-4D97-AF65-F5344CB8AC3E}">
        <p14:creationId xmlns:p14="http://schemas.microsoft.com/office/powerpoint/2010/main" val="1468143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C94B72-D7B1-4F11-B948-A1B1B8C0DBBF}"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0EF0A-DEEA-4231-9D6D-842BAE459D02}" type="slidenum">
              <a:rPr lang="en-US" smtClean="0"/>
              <a:t>‹#›</a:t>
            </a:fld>
            <a:endParaRPr lang="en-US"/>
          </a:p>
        </p:txBody>
      </p:sp>
    </p:spTree>
    <p:extLst>
      <p:ext uri="{BB962C8B-B14F-4D97-AF65-F5344CB8AC3E}">
        <p14:creationId xmlns:p14="http://schemas.microsoft.com/office/powerpoint/2010/main" val="2537449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3AC94B72-D7B1-4F11-B948-A1B1B8C0DBBF}" type="datetimeFigureOut">
              <a:rPr lang="en-US" smtClean="0"/>
              <a:t>4/14/2024</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6DF0EF0A-DEEA-4231-9D6D-842BAE459D02}" type="slidenum">
              <a:rPr lang="en-US" smtClean="0"/>
              <a:t>‹#›</a:t>
            </a:fld>
            <a:endParaRPr lang="en-US"/>
          </a:p>
        </p:txBody>
      </p:sp>
    </p:spTree>
    <p:extLst>
      <p:ext uri="{BB962C8B-B14F-4D97-AF65-F5344CB8AC3E}">
        <p14:creationId xmlns:p14="http://schemas.microsoft.com/office/powerpoint/2010/main" val="122205156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758F27-EB0A-4675-AACF-0CD47C911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3FA9D30A-09D6-0495-C292-59BA31D8C755}"/>
              </a:ext>
            </a:extLst>
          </p:cNvPr>
          <p:cNvSpPr>
            <a:spLocks noGrp="1"/>
          </p:cNvSpPr>
          <p:nvPr>
            <p:ph type="subTitle" idx="1"/>
          </p:nvPr>
        </p:nvSpPr>
        <p:spPr>
          <a:xfrm>
            <a:off x="3119730" y="4032221"/>
            <a:ext cx="5952540" cy="1464811"/>
          </a:xfrm>
        </p:spPr>
        <p:txBody>
          <a:bodyPr>
            <a:normAutofit fontScale="92500"/>
          </a:bodyPr>
          <a:lstStyle/>
          <a:p>
            <a:r>
              <a:rPr lang="en-US" sz="3600" dirty="0">
                <a:solidFill>
                  <a:schemeClr val="tx2"/>
                </a:solidFill>
              </a:rPr>
              <a:t>Proposed Budget Presentation</a:t>
            </a:r>
          </a:p>
          <a:p>
            <a:r>
              <a:rPr lang="en-US" sz="3600" dirty="0">
                <a:solidFill>
                  <a:schemeClr val="tx2"/>
                </a:solidFill>
              </a:rPr>
              <a:t>Fiscal Year 2024-2025</a:t>
            </a:r>
          </a:p>
        </p:txBody>
      </p:sp>
      <p:sp>
        <p:nvSpPr>
          <p:cNvPr id="12" name="Rectangle 11">
            <a:extLst>
              <a:ext uri="{FF2B5EF4-FFF2-40B4-BE49-F238E27FC236}">
                <a16:creationId xmlns:a16="http://schemas.microsoft.com/office/drawing/2014/main" id="{CFDF506A-FD4E-4BBC-A10A-DEB94F9BA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73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for a city&#10;&#10;Description automatically generated">
            <a:extLst>
              <a:ext uri="{FF2B5EF4-FFF2-40B4-BE49-F238E27FC236}">
                <a16:creationId xmlns:a16="http://schemas.microsoft.com/office/drawing/2014/main" id="{D1EF2BCB-829B-C54C-4AE3-BE3A93C4C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813" y="833316"/>
            <a:ext cx="5752374" cy="2804283"/>
          </a:xfrm>
          <a:prstGeom prst="rect">
            <a:avLst/>
          </a:prstGeom>
        </p:spPr>
      </p:pic>
      <p:sp>
        <p:nvSpPr>
          <p:cNvPr id="14" name="Rectangle 13">
            <a:extLst>
              <a:ext uri="{FF2B5EF4-FFF2-40B4-BE49-F238E27FC236}">
                <a16:creationId xmlns:a16="http://schemas.microsoft.com/office/drawing/2014/main" id="{3571FB1B-4FFC-43D6-8121-390B3A44E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3369"/>
            <a:ext cx="12192000" cy="484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13982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083E5-B84A-F702-71B3-05AB34FA95BD}"/>
              </a:ext>
            </a:extLst>
          </p:cNvPr>
          <p:cNvSpPr>
            <a:spLocks noGrp="1"/>
          </p:cNvSpPr>
          <p:nvPr>
            <p:ph type="title"/>
          </p:nvPr>
        </p:nvSpPr>
        <p:spPr/>
        <p:txBody>
          <a:bodyPr/>
          <a:lstStyle/>
          <a:p>
            <a:r>
              <a:rPr lang="en-US" dirty="0"/>
              <a:t>General Fund</a:t>
            </a:r>
          </a:p>
        </p:txBody>
      </p:sp>
      <p:sp>
        <p:nvSpPr>
          <p:cNvPr id="3" name="Content Placeholder 2">
            <a:extLst>
              <a:ext uri="{FF2B5EF4-FFF2-40B4-BE49-F238E27FC236}">
                <a16:creationId xmlns:a16="http://schemas.microsoft.com/office/drawing/2014/main" id="{3069CA17-6DD1-57FD-5626-E1069820EBE7}"/>
              </a:ext>
            </a:extLst>
          </p:cNvPr>
          <p:cNvSpPr>
            <a:spLocks noGrp="1"/>
          </p:cNvSpPr>
          <p:nvPr>
            <p:ph idx="1"/>
          </p:nvPr>
        </p:nvSpPr>
        <p:spPr>
          <a:xfrm>
            <a:off x="487326" y="2030819"/>
            <a:ext cx="10974572" cy="797441"/>
          </a:xfrm>
        </p:spPr>
        <p:txBody>
          <a:bodyPr>
            <a:normAutofit lnSpcReduction="10000"/>
          </a:bodyPr>
          <a:lstStyle/>
          <a:p>
            <a:pPr marL="0" indent="0">
              <a:buNone/>
            </a:pPr>
            <a:r>
              <a:rPr lang="en-US" sz="1800" b="1" dirty="0"/>
              <a:t>The General Fund is the City’s general operating fund and accounts for all financial resources of the general government, except for those required to be accounted for in another fund. The general fund is made up of sixteen (16) departments. These departments include:</a:t>
            </a:r>
          </a:p>
        </p:txBody>
      </p:sp>
      <p:sp>
        <p:nvSpPr>
          <p:cNvPr id="6" name="TextBox 5">
            <a:extLst>
              <a:ext uri="{FF2B5EF4-FFF2-40B4-BE49-F238E27FC236}">
                <a16:creationId xmlns:a16="http://schemas.microsoft.com/office/drawing/2014/main" id="{BA8B6E2B-33DA-613D-B201-08715E27ED76}"/>
              </a:ext>
            </a:extLst>
          </p:cNvPr>
          <p:cNvSpPr txBox="1"/>
          <p:nvPr/>
        </p:nvSpPr>
        <p:spPr>
          <a:xfrm>
            <a:off x="1113761" y="3205449"/>
            <a:ext cx="5063756" cy="3046988"/>
          </a:xfrm>
          <a:prstGeom prst="rect">
            <a:avLst/>
          </a:prstGeom>
          <a:noFill/>
        </p:spPr>
        <p:txBody>
          <a:bodyPr wrap="square">
            <a:spAutoFit/>
          </a:bodyPr>
          <a:lstStyle/>
          <a:p>
            <a:pPr marL="0" indent="0">
              <a:buNone/>
            </a:pPr>
            <a:r>
              <a:rPr lang="en-US" sz="2400" dirty="0"/>
              <a:t>101 COUNCIL</a:t>
            </a:r>
          </a:p>
          <a:p>
            <a:pPr marL="0" indent="0">
              <a:buNone/>
            </a:pPr>
            <a:r>
              <a:rPr lang="en-US" sz="2400" dirty="0"/>
              <a:t>173 CITY ADMINISTRATION</a:t>
            </a:r>
          </a:p>
          <a:p>
            <a:pPr marL="0" indent="0">
              <a:buNone/>
            </a:pPr>
            <a:r>
              <a:rPr lang="en-US" sz="2400" dirty="0"/>
              <a:t>215 CITY CLERK</a:t>
            </a:r>
          </a:p>
          <a:p>
            <a:pPr marL="0" indent="0">
              <a:buNone/>
            </a:pPr>
            <a:r>
              <a:rPr lang="en-US" sz="2400" dirty="0"/>
              <a:t>253 CITY TREASURER</a:t>
            </a:r>
          </a:p>
          <a:p>
            <a:pPr marL="0" indent="0">
              <a:buNone/>
            </a:pPr>
            <a:r>
              <a:rPr lang="en-US" sz="2400" dirty="0"/>
              <a:t>257 ASSESSING</a:t>
            </a:r>
          </a:p>
          <a:p>
            <a:pPr marL="0" indent="0">
              <a:buNone/>
            </a:pPr>
            <a:r>
              <a:rPr lang="en-US" sz="2400" dirty="0"/>
              <a:t>265 CITY HALL</a:t>
            </a:r>
          </a:p>
          <a:p>
            <a:pPr marL="0" indent="0">
              <a:buNone/>
            </a:pPr>
            <a:r>
              <a:rPr lang="en-US" sz="2400" dirty="0"/>
              <a:t>301 POLICE</a:t>
            </a:r>
          </a:p>
          <a:p>
            <a:pPr marL="0" indent="0">
              <a:buNone/>
            </a:pPr>
            <a:r>
              <a:rPr lang="en-US" sz="2400" dirty="0"/>
              <a:t>441 PUBLIC WORKS</a:t>
            </a:r>
          </a:p>
        </p:txBody>
      </p:sp>
      <p:sp>
        <p:nvSpPr>
          <p:cNvPr id="8" name="TextBox 7">
            <a:extLst>
              <a:ext uri="{FF2B5EF4-FFF2-40B4-BE49-F238E27FC236}">
                <a16:creationId xmlns:a16="http://schemas.microsoft.com/office/drawing/2014/main" id="{C16E85A7-9D1E-D01B-FC39-7C16651E3FD1}"/>
              </a:ext>
            </a:extLst>
          </p:cNvPr>
          <p:cNvSpPr txBox="1"/>
          <p:nvPr/>
        </p:nvSpPr>
        <p:spPr>
          <a:xfrm>
            <a:off x="6436241" y="3213557"/>
            <a:ext cx="5173626" cy="3046988"/>
          </a:xfrm>
          <a:prstGeom prst="rect">
            <a:avLst/>
          </a:prstGeom>
          <a:noFill/>
        </p:spPr>
        <p:txBody>
          <a:bodyPr wrap="square">
            <a:spAutoFit/>
          </a:bodyPr>
          <a:lstStyle/>
          <a:p>
            <a:pPr marL="0" indent="0">
              <a:buNone/>
            </a:pPr>
            <a:r>
              <a:rPr lang="en-US" sz="2400" dirty="0"/>
              <a:t>721 PLANNING/ZONING</a:t>
            </a:r>
          </a:p>
          <a:p>
            <a:pPr marL="0" indent="0">
              <a:buNone/>
            </a:pPr>
            <a:r>
              <a:rPr lang="en-US" sz="2400" dirty="0"/>
              <a:t>723 HISTORIC DISTRICT COMMISSION</a:t>
            </a:r>
          </a:p>
          <a:p>
            <a:pPr marL="0" indent="0">
              <a:buNone/>
            </a:pPr>
            <a:r>
              <a:rPr lang="en-US" sz="2400" dirty="0"/>
              <a:t>730 HARBOR</a:t>
            </a:r>
          </a:p>
          <a:p>
            <a:pPr marL="0" indent="0">
              <a:buNone/>
            </a:pPr>
            <a:r>
              <a:rPr lang="en-US" sz="2400" dirty="0"/>
              <a:t>751 PARKS &amp; RECREATION</a:t>
            </a:r>
          </a:p>
          <a:p>
            <a:pPr marL="0" indent="0">
              <a:buNone/>
            </a:pPr>
            <a:r>
              <a:rPr lang="en-US" sz="2400" dirty="0"/>
              <a:t>756 OVAL BEACH</a:t>
            </a:r>
          </a:p>
          <a:p>
            <a:pPr marL="0" indent="0">
              <a:buNone/>
            </a:pPr>
            <a:r>
              <a:rPr lang="en-US" sz="2400" dirty="0"/>
              <a:t>758 OVAL CONCESSION</a:t>
            </a:r>
          </a:p>
          <a:p>
            <a:pPr marL="0" indent="0">
              <a:buNone/>
            </a:pPr>
            <a:r>
              <a:rPr lang="en-US" sz="2400" dirty="0"/>
              <a:t>760 SPEAR BOAT LAUNCH</a:t>
            </a:r>
          </a:p>
          <a:p>
            <a:pPr marL="0" indent="0">
              <a:buNone/>
            </a:pPr>
            <a:r>
              <a:rPr lang="en-US" sz="2400" dirty="0"/>
              <a:t>965 TRANSFERS</a:t>
            </a:r>
          </a:p>
        </p:txBody>
      </p:sp>
    </p:spTree>
    <p:extLst>
      <p:ext uri="{BB962C8B-B14F-4D97-AF65-F5344CB8AC3E}">
        <p14:creationId xmlns:p14="http://schemas.microsoft.com/office/powerpoint/2010/main" val="3273344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65E5F-3E77-0FFB-4708-901CB9FE9243}"/>
              </a:ext>
            </a:extLst>
          </p:cNvPr>
          <p:cNvSpPr>
            <a:spLocks noGrp="1"/>
          </p:cNvSpPr>
          <p:nvPr>
            <p:ph type="title"/>
          </p:nvPr>
        </p:nvSpPr>
        <p:spPr/>
        <p:txBody>
          <a:bodyPr/>
          <a:lstStyle/>
          <a:p>
            <a:r>
              <a:rPr lang="en-US" dirty="0"/>
              <a:t>General Fund Balance</a:t>
            </a:r>
          </a:p>
        </p:txBody>
      </p:sp>
      <p:graphicFrame>
        <p:nvGraphicFramePr>
          <p:cNvPr id="5" name="Content Placeholder 2">
            <a:extLst>
              <a:ext uri="{FF2B5EF4-FFF2-40B4-BE49-F238E27FC236}">
                <a16:creationId xmlns:a16="http://schemas.microsoft.com/office/drawing/2014/main" id="{D179098D-6428-C553-AE0B-301C64A46BB7}"/>
              </a:ext>
            </a:extLst>
          </p:cNvPr>
          <p:cNvGraphicFramePr>
            <a:graphicFrameLocks noGrp="1"/>
          </p:cNvGraphicFramePr>
          <p:nvPr>
            <p:ph idx="1"/>
            <p:extLst>
              <p:ext uri="{D42A27DB-BD31-4B8C-83A1-F6EECF244321}">
                <p14:modId xmlns:p14="http://schemas.microsoft.com/office/powerpoint/2010/main" val="1099057276"/>
              </p:ext>
            </p:extLst>
          </p:nvPr>
        </p:nvGraphicFramePr>
        <p:xfrm>
          <a:off x="1202919" y="2011680"/>
          <a:ext cx="9784080" cy="4206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6598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BB3AE-4B2E-9790-84C8-18675B15CCA2}"/>
              </a:ext>
            </a:extLst>
          </p:cNvPr>
          <p:cNvSpPr>
            <a:spLocks noGrp="1"/>
          </p:cNvSpPr>
          <p:nvPr>
            <p:ph type="title"/>
          </p:nvPr>
        </p:nvSpPr>
        <p:spPr/>
        <p:txBody>
          <a:bodyPr/>
          <a:lstStyle/>
          <a:p>
            <a:r>
              <a:rPr lang="en-US" dirty="0"/>
              <a:t>General Fund Revenue Highlights</a:t>
            </a:r>
          </a:p>
        </p:txBody>
      </p:sp>
      <p:graphicFrame>
        <p:nvGraphicFramePr>
          <p:cNvPr id="6" name="Content Placeholder 2">
            <a:extLst>
              <a:ext uri="{FF2B5EF4-FFF2-40B4-BE49-F238E27FC236}">
                <a16:creationId xmlns:a16="http://schemas.microsoft.com/office/drawing/2014/main" id="{54551293-E589-B3D3-0901-1786B9396F72}"/>
              </a:ext>
            </a:extLst>
          </p:cNvPr>
          <p:cNvGraphicFramePr>
            <a:graphicFrameLocks noGrp="1"/>
          </p:cNvGraphicFramePr>
          <p:nvPr>
            <p:ph idx="1"/>
            <p:extLst>
              <p:ext uri="{D42A27DB-BD31-4B8C-83A1-F6EECF244321}">
                <p14:modId xmlns:p14="http://schemas.microsoft.com/office/powerpoint/2010/main" val="228265474"/>
              </p:ext>
            </p:extLst>
          </p:nvPr>
        </p:nvGraphicFramePr>
        <p:xfrm>
          <a:off x="340242" y="1884089"/>
          <a:ext cx="10646757" cy="4771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5773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57B6D-8525-1D5F-47F4-77EC375F53F7}"/>
              </a:ext>
            </a:extLst>
          </p:cNvPr>
          <p:cNvSpPr>
            <a:spLocks noGrp="1"/>
          </p:cNvSpPr>
          <p:nvPr>
            <p:ph type="title"/>
          </p:nvPr>
        </p:nvSpPr>
        <p:spPr>
          <a:xfrm>
            <a:off x="936551" y="223223"/>
            <a:ext cx="9784080" cy="1508760"/>
          </a:xfrm>
        </p:spPr>
        <p:txBody>
          <a:bodyPr/>
          <a:lstStyle/>
          <a:p>
            <a:r>
              <a:rPr lang="en-US" dirty="0"/>
              <a:t>Oval Beach Fees</a:t>
            </a:r>
          </a:p>
        </p:txBody>
      </p:sp>
      <p:pic>
        <p:nvPicPr>
          <p:cNvPr id="4" name="Content Placeholder 3">
            <a:extLst>
              <a:ext uri="{FF2B5EF4-FFF2-40B4-BE49-F238E27FC236}">
                <a16:creationId xmlns:a16="http://schemas.microsoft.com/office/drawing/2014/main" id="{2E7B30A4-905F-362D-0E0B-162E95173237}"/>
              </a:ext>
            </a:extLst>
          </p:cNvPr>
          <p:cNvPicPr>
            <a:picLocks noGrp="1" noChangeAspect="1"/>
          </p:cNvPicPr>
          <p:nvPr>
            <p:ph idx="1"/>
          </p:nvPr>
        </p:nvPicPr>
        <p:blipFill>
          <a:blip r:embed="rId2"/>
          <a:stretch>
            <a:fillRect/>
          </a:stretch>
        </p:blipFill>
        <p:spPr>
          <a:xfrm>
            <a:off x="936551" y="1346200"/>
            <a:ext cx="9358915" cy="4534197"/>
          </a:xfrm>
          <a:prstGeom prst="rect">
            <a:avLst/>
          </a:prstGeom>
        </p:spPr>
      </p:pic>
      <p:sp>
        <p:nvSpPr>
          <p:cNvPr id="5" name="TextBox 4">
            <a:extLst>
              <a:ext uri="{FF2B5EF4-FFF2-40B4-BE49-F238E27FC236}">
                <a16:creationId xmlns:a16="http://schemas.microsoft.com/office/drawing/2014/main" id="{C4E40D10-647D-32DC-F37A-45D3ACF2BB94}"/>
              </a:ext>
            </a:extLst>
          </p:cNvPr>
          <p:cNvSpPr txBox="1"/>
          <p:nvPr/>
        </p:nvSpPr>
        <p:spPr>
          <a:xfrm>
            <a:off x="936551" y="6019800"/>
            <a:ext cx="9358915" cy="670440"/>
          </a:xfrm>
          <a:prstGeom prst="rect">
            <a:avLst/>
          </a:prstGeom>
          <a:noFill/>
        </p:spPr>
        <p:txBody>
          <a:bodyPr wrap="square" rtlCol="0">
            <a:spAutoFit/>
          </a:bodyPr>
          <a:lstStyle/>
          <a:p>
            <a:pPr marL="0" marR="0">
              <a:lnSpc>
                <a:spcPct val="107000"/>
              </a:lnSpc>
              <a:spcBef>
                <a:spcPts val="0"/>
              </a:spcBef>
              <a:spcAft>
                <a:spcPts val="0"/>
              </a:spcAft>
            </a:pPr>
            <a:r>
              <a:rPr lang="en-US" sz="1800" b="1" spc="-25"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 Parking fees at Oval Beach in the amount of $15 for Daily Passes, $75 for Season Passes, and $37.50 for Taxpayer Season Passes (increase per policy).</a:t>
            </a:r>
            <a:endParaRPr lang="en-US" sz="18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5156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FF1E-F26C-C009-F5F2-72473E069C04}"/>
              </a:ext>
            </a:extLst>
          </p:cNvPr>
          <p:cNvSpPr>
            <a:spLocks noGrp="1"/>
          </p:cNvSpPr>
          <p:nvPr>
            <p:ph type="title"/>
          </p:nvPr>
        </p:nvSpPr>
        <p:spPr/>
        <p:txBody>
          <a:bodyPr/>
          <a:lstStyle/>
          <a:p>
            <a:r>
              <a:rPr lang="en-US" dirty="0"/>
              <a:t>General Fund Appropriation Highlights</a:t>
            </a:r>
          </a:p>
        </p:txBody>
      </p:sp>
      <p:graphicFrame>
        <p:nvGraphicFramePr>
          <p:cNvPr id="5" name="Content Placeholder 2">
            <a:extLst>
              <a:ext uri="{FF2B5EF4-FFF2-40B4-BE49-F238E27FC236}">
                <a16:creationId xmlns:a16="http://schemas.microsoft.com/office/drawing/2014/main" id="{BA2E4133-82A7-7518-953F-F1F8C870B1E9}"/>
              </a:ext>
            </a:extLst>
          </p:cNvPr>
          <p:cNvGraphicFramePr>
            <a:graphicFrameLocks noGrp="1"/>
          </p:cNvGraphicFramePr>
          <p:nvPr>
            <p:ph idx="1"/>
            <p:extLst>
              <p:ext uri="{D42A27DB-BD31-4B8C-83A1-F6EECF244321}">
                <p14:modId xmlns:p14="http://schemas.microsoft.com/office/powerpoint/2010/main" val="2883102428"/>
              </p:ext>
            </p:extLst>
          </p:nvPr>
        </p:nvGraphicFramePr>
        <p:xfrm>
          <a:off x="255182" y="1792935"/>
          <a:ext cx="11663916" cy="4969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7679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AB8B2-4BC2-08C3-C546-FD2AFE7B452A}"/>
              </a:ext>
            </a:extLst>
          </p:cNvPr>
          <p:cNvSpPr>
            <a:spLocks noGrp="1"/>
          </p:cNvSpPr>
          <p:nvPr>
            <p:ph type="title"/>
          </p:nvPr>
        </p:nvSpPr>
        <p:spPr>
          <a:xfrm>
            <a:off x="637954" y="273543"/>
            <a:ext cx="3806455" cy="1619052"/>
          </a:xfrm>
        </p:spPr>
        <p:txBody>
          <a:bodyPr/>
          <a:lstStyle/>
          <a:p>
            <a:r>
              <a:rPr lang="en-US" dirty="0"/>
              <a:t>Legal Fees</a:t>
            </a:r>
          </a:p>
        </p:txBody>
      </p:sp>
      <p:sp>
        <p:nvSpPr>
          <p:cNvPr id="3" name="Content Placeholder 2">
            <a:extLst>
              <a:ext uri="{FF2B5EF4-FFF2-40B4-BE49-F238E27FC236}">
                <a16:creationId xmlns:a16="http://schemas.microsoft.com/office/drawing/2014/main" id="{7CB2D7B2-88F4-BBD7-FA08-DCA5B6C67CE5}"/>
              </a:ext>
            </a:extLst>
          </p:cNvPr>
          <p:cNvSpPr>
            <a:spLocks noGrp="1"/>
          </p:cNvSpPr>
          <p:nvPr>
            <p:ph idx="1"/>
          </p:nvPr>
        </p:nvSpPr>
        <p:spPr>
          <a:xfrm>
            <a:off x="563526" y="2011680"/>
            <a:ext cx="10423473" cy="4739994"/>
          </a:xfrm>
        </p:spPr>
        <p:txBody>
          <a:bodyPr>
            <a:normAutofit fontScale="92500" lnSpcReduction="20000"/>
          </a:bodyPr>
          <a:lstStyle/>
          <a:p>
            <a:r>
              <a:rPr lang="en-US" sz="2600" b="1" dirty="0"/>
              <a:t>Reduced by $125,000 from last years budget. </a:t>
            </a:r>
          </a:p>
          <a:p>
            <a:pPr lvl="1"/>
            <a:r>
              <a:rPr lang="en-US" dirty="0"/>
              <a:t>City Council - $250,000</a:t>
            </a:r>
          </a:p>
          <a:p>
            <a:pPr lvl="1"/>
            <a:r>
              <a:rPr lang="en-US" dirty="0"/>
              <a:t>City Manager - $60,000</a:t>
            </a:r>
          </a:p>
          <a:p>
            <a:pPr lvl="1"/>
            <a:r>
              <a:rPr lang="en-US" dirty="0"/>
              <a:t>Planning/Zoning - $65,000</a:t>
            </a:r>
          </a:p>
          <a:p>
            <a:pPr lvl="2"/>
            <a:r>
              <a:rPr lang="en-US" dirty="0"/>
              <a:t>Note: Portion of permit, license, and escrow fees covers these legal costs. </a:t>
            </a:r>
          </a:p>
          <a:p>
            <a:r>
              <a:rPr lang="en-US" sz="2600" b="1" dirty="0"/>
              <a:t>City remains in litigation with Dune Ridge</a:t>
            </a:r>
          </a:p>
          <a:p>
            <a:pPr lvl="1"/>
            <a:r>
              <a:rPr lang="en-US" dirty="0"/>
              <a:t>Majority of legal fees are budgeted for this purpose </a:t>
            </a:r>
          </a:p>
          <a:p>
            <a:r>
              <a:rPr lang="en-US" sz="2600" b="1" dirty="0"/>
              <a:t>Other uses of legal:</a:t>
            </a:r>
          </a:p>
          <a:p>
            <a:pPr lvl="1"/>
            <a:r>
              <a:rPr lang="en-US" dirty="0"/>
              <a:t>Reviewing agreements as required by City code.</a:t>
            </a:r>
          </a:p>
          <a:p>
            <a:pPr lvl="1"/>
            <a:r>
              <a:rPr lang="en-US" dirty="0"/>
              <a:t>Drafting ordinances.</a:t>
            </a:r>
          </a:p>
          <a:p>
            <a:pPr lvl="1"/>
            <a:r>
              <a:rPr lang="en-US" dirty="0"/>
              <a:t>Legal research related to various matters that arise. </a:t>
            </a:r>
          </a:p>
          <a:p>
            <a:pPr lvl="1"/>
            <a:r>
              <a:rPr lang="en-US" dirty="0"/>
              <a:t>Updated Water/Sewer Agreements</a:t>
            </a:r>
          </a:p>
          <a:p>
            <a:pPr lvl="1"/>
            <a:r>
              <a:rPr lang="en-US" dirty="0"/>
              <a:t>Supporting Enforcement</a:t>
            </a:r>
          </a:p>
          <a:p>
            <a:pPr lvl="1"/>
            <a:r>
              <a:rPr lang="en-US" dirty="0"/>
              <a:t>Attendance at meetings</a:t>
            </a:r>
          </a:p>
          <a:p>
            <a:pPr lvl="2"/>
            <a:r>
              <a:rPr lang="en-US" dirty="0"/>
              <a:t>Moving to Zoom for most meetings to reduce cost.</a:t>
            </a:r>
          </a:p>
        </p:txBody>
      </p:sp>
    </p:spTree>
    <p:extLst>
      <p:ext uri="{BB962C8B-B14F-4D97-AF65-F5344CB8AC3E}">
        <p14:creationId xmlns:p14="http://schemas.microsoft.com/office/powerpoint/2010/main" val="380895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28E675-15F3-AFA4-803D-B5C6B8D77ACC}"/>
              </a:ext>
            </a:extLst>
          </p:cNvPr>
          <p:cNvSpPr>
            <a:spLocks noGrp="1"/>
          </p:cNvSpPr>
          <p:nvPr>
            <p:ph type="title"/>
          </p:nvPr>
        </p:nvSpPr>
        <p:spPr>
          <a:xfrm>
            <a:off x="622570" y="838646"/>
            <a:ext cx="3709991" cy="5180709"/>
          </a:xfrm>
        </p:spPr>
        <p:txBody>
          <a:bodyPr>
            <a:normAutofit/>
          </a:bodyPr>
          <a:lstStyle/>
          <a:p>
            <a:r>
              <a:rPr lang="en-US" sz="4400" dirty="0"/>
              <a:t>Planning/</a:t>
            </a:r>
            <a:br>
              <a:rPr lang="en-US" sz="4400" dirty="0"/>
            </a:br>
            <a:r>
              <a:rPr lang="en-US" sz="4400" dirty="0"/>
              <a:t>Zoning</a:t>
            </a:r>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FD5657-BF42-8321-2E9B-D80F348A29FA}"/>
              </a:ext>
            </a:extLst>
          </p:cNvPr>
          <p:cNvSpPr>
            <a:spLocks noGrp="1"/>
          </p:cNvSpPr>
          <p:nvPr>
            <p:ph idx="1"/>
          </p:nvPr>
        </p:nvSpPr>
        <p:spPr>
          <a:xfrm>
            <a:off x="5163670" y="838647"/>
            <a:ext cx="6649101" cy="5732274"/>
          </a:xfrm>
        </p:spPr>
        <p:txBody>
          <a:bodyPr anchor="ctr">
            <a:normAutofit fontScale="92500"/>
          </a:bodyPr>
          <a:lstStyle/>
          <a:p>
            <a:r>
              <a:rPr lang="en-US" sz="2800" b="1" dirty="0">
                <a:solidFill>
                  <a:schemeClr val="tx2"/>
                </a:solidFill>
              </a:rPr>
              <a:t>STR Enforcement and Inspections - $63,000</a:t>
            </a:r>
          </a:p>
          <a:p>
            <a:pPr lvl="1"/>
            <a:r>
              <a:rPr lang="en-US" sz="2800" dirty="0">
                <a:solidFill>
                  <a:schemeClr val="tx2"/>
                </a:solidFill>
              </a:rPr>
              <a:t>Granicus Third Party, Contracted Code Enforcement, Fire Department Inspection Fees</a:t>
            </a:r>
          </a:p>
          <a:p>
            <a:pPr lvl="1"/>
            <a:r>
              <a:rPr lang="en-US" sz="2800" dirty="0">
                <a:solidFill>
                  <a:schemeClr val="tx2"/>
                </a:solidFill>
              </a:rPr>
              <a:t>Revenue source to support through STR license fees</a:t>
            </a:r>
          </a:p>
          <a:p>
            <a:r>
              <a:rPr lang="en-US" sz="2800" b="1" dirty="0">
                <a:solidFill>
                  <a:schemeClr val="tx2"/>
                </a:solidFill>
              </a:rPr>
              <a:t>Project Coordinator/Executive Assistant - $70,000</a:t>
            </a:r>
          </a:p>
          <a:p>
            <a:pPr lvl="1"/>
            <a:r>
              <a:rPr lang="en-US" sz="2800" dirty="0">
                <a:solidFill>
                  <a:schemeClr val="tx2"/>
                </a:solidFill>
              </a:rPr>
              <a:t>An Officer Manager position was budgeted for the current fiscal year but not filled due to City Manager transition. Title, details, salary/benefits to be further reviewed with Council. </a:t>
            </a:r>
          </a:p>
          <a:p>
            <a:r>
              <a:rPr lang="en-US" sz="2800" b="1" dirty="0">
                <a:solidFill>
                  <a:schemeClr val="tx2"/>
                </a:solidFill>
              </a:rPr>
              <a:t>Zoning or Master Plan Updates - $25,000</a:t>
            </a:r>
          </a:p>
          <a:p>
            <a:pPr lvl="1"/>
            <a:endParaRPr lang="en-US" sz="2800" dirty="0">
              <a:solidFill>
                <a:schemeClr val="tx2"/>
              </a:solidFill>
            </a:endParaRPr>
          </a:p>
        </p:txBody>
      </p:sp>
    </p:spTree>
    <p:extLst>
      <p:ext uri="{BB962C8B-B14F-4D97-AF65-F5344CB8AC3E}">
        <p14:creationId xmlns:p14="http://schemas.microsoft.com/office/powerpoint/2010/main" val="65171470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2AA7DAC-63E3-4363-B392-928A4B435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DE7E7E2-5444-4DE5-831F-A402D84AD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66A5E612-E7F8-4778-9A79-EEE1EA76E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2224216"/>
            <a:ext cx="6096000" cy="1738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0FA5F8-D883-0B64-0C58-9EB5C3EBD76C}"/>
              </a:ext>
            </a:extLst>
          </p:cNvPr>
          <p:cNvSpPr>
            <a:spLocks noGrp="1"/>
          </p:cNvSpPr>
          <p:nvPr>
            <p:ph type="title"/>
          </p:nvPr>
        </p:nvSpPr>
        <p:spPr>
          <a:xfrm>
            <a:off x="6451600" y="2338928"/>
            <a:ext cx="5295900" cy="1508760"/>
          </a:xfrm>
        </p:spPr>
        <p:txBody>
          <a:bodyPr>
            <a:normAutofit/>
          </a:bodyPr>
          <a:lstStyle/>
          <a:p>
            <a:pPr algn="ctr"/>
            <a:r>
              <a:rPr lang="en-US">
                <a:solidFill>
                  <a:schemeClr val="tx2"/>
                </a:solidFill>
              </a:rPr>
              <a:t>General Fund Projects</a:t>
            </a:r>
          </a:p>
        </p:txBody>
      </p:sp>
      <p:graphicFrame>
        <p:nvGraphicFramePr>
          <p:cNvPr id="5" name="Content Placeholder 2">
            <a:extLst>
              <a:ext uri="{FF2B5EF4-FFF2-40B4-BE49-F238E27FC236}">
                <a16:creationId xmlns:a16="http://schemas.microsoft.com/office/drawing/2014/main" id="{E0938A8E-3646-29E9-9DE0-80465892832D}"/>
              </a:ext>
            </a:extLst>
          </p:cNvPr>
          <p:cNvGraphicFramePr>
            <a:graphicFrameLocks noGrp="1"/>
          </p:cNvGraphicFramePr>
          <p:nvPr>
            <p:ph idx="1"/>
            <p:extLst>
              <p:ext uri="{D42A27DB-BD31-4B8C-83A1-F6EECF244321}">
                <p14:modId xmlns:p14="http://schemas.microsoft.com/office/powerpoint/2010/main" val="1113165634"/>
              </p:ext>
            </p:extLst>
          </p:nvPr>
        </p:nvGraphicFramePr>
        <p:xfrm>
          <a:off x="138223" y="95693"/>
          <a:ext cx="5868877" cy="6677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0776544"/>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5029-DA44-49AE-5F75-38399006081F}"/>
              </a:ext>
            </a:extLst>
          </p:cNvPr>
          <p:cNvSpPr>
            <a:spLocks noGrp="1"/>
          </p:cNvSpPr>
          <p:nvPr>
            <p:ph type="title"/>
          </p:nvPr>
        </p:nvSpPr>
        <p:spPr/>
        <p:txBody>
          <a:bodyPr/>
          <a:lstStyle/>
          <a:p>
            <a:r>
              <a:rPr lang="en-US" dirty="0"/>
              <a:t>Major and Local Streets</a:t>
            </a:r>
          </a:p>
        </p:txBody>
      </p:sp>
      <p:sp>
        <p:nvSpPr>
          <p:cNvPr id="3" name="Content Placeholder 2">
            <a:extLst>
              <a:ext uri="{FF2B5EF4-FFF2-40B4-BE49-F238E27FC236}">
                <a16:creationId xmlns:a16="http://schemas.microsoft.com/office/drawing/2014/main" id="{FB774886-394A-31AF-F0E8-4958C7B09DB2}"/>
              </a:ext>
            </a:extLst>
          </p:cNvPr>
          <p:cNvSpPr>
            <a:spLocks noGrp="1"/>
          </p:cNvSpPr>
          <p:nvPr>
            <p:ph idx="1"/>
          </p:nvPr>
        </p:nvSpPr>
        <p:spPr>
          <a:xfrm>
            <a:off x="659219" y="2011680"/>
            <a:ext cx="10327780" cy="3761799"/>
          </a:xfrm>
        </p:spPr>
        <p:txBody>
          <a:bodyPr>
            <a:normAutofit/>
          </a:bodyPr>
          <a:lstStyle/>
          <a:p>
            <a:r>
              <a:rPr lang="en-US" sz="3200" b="1" dirty="0"/>
              <a:t>Funding Sources</a:t>
            </a:r>
          </a:p>
          <a:p>
            <a:pPr lvl="1"/>
            <a:r>
              <a:rPr lang="en-US" sz="3200" dirty="0"/>
              <a:t>Act 51 – State Gas Tax/Registrations - $190,000</a:t>
            </a:r>
          </a:p>
          <a:p>
            <a:pPr lvl="1"/>
            <a:r>
              <a:rPr lang="en-US" sz="3200" dirty="0"/>
              <a:t>County Road Millage - $190,000</a:t>
            </a:r>
          </a:p>
          <a:p>
            <a:pPr lvl="1"/>
            <a:r>
              <a:rPr lang="en-US" sz="3200" dirty="0"/>
              <a:t>Local Road Millage - $388,000</a:t>
            </a:r>
          </a:p>
          <a:p>
            <a:r>
              <a:rPr lang="en-US" sz="3200" b="1" dirty="0"/>
              <a:t>Major Street Fund Balance - $777,000</a:t>
            </a:r>
          </a:p>
          <a:p>
            <a:r>
              <a:rPr lang="en-US" sz="3200" b="1" dirty="0"/>
              <a:t>Local Street Fund Balance - $2,000,000</a:t>
            </a:r>
          </a:p>
        </p:txBody>
      </p:sp>
    </p:spTree>
    <p:extLst>
      <p:ext uri="{BB962C8B-B14F-4D97-AF65-F5344CB8AC3E}">
        <p14:creationId xmlns:p14="http://schemas.microsoft.com/office/powerpoint/2010/main" val="1760268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487EF2-656B-BFE0-9033-9A37AC099505}"/>
              </a:ext>
            </a:extLst>
          </p:cNvPr>
          <p:cNvSpPr>
            <a:spLocks noGrp="1"/>
          </p:cNvSpPr>
          <p:nvPr>
            <p:ph type="title"/>
          </p:nvPr>
        </p:nvSpPr>
        <p:spPr>
          <a:xfrm>
            <a:off x="643467" y="1325880"/>
            <a:ext cx="3089437" cy="4206240"/>
          </a:xfrm>
        </p:spPr>
        <p:txBody>
          <a:bodyPr>
            <a:normAutofit/>
          </a:bodyPr>
          <a:lstStyle/>
          <a:p>
            <a:pPr algn="r"/>
            <a:r>
              <a:rPr lang="en-US" sz="3600" dirty="0">
                <a:solidFill>
                  <a:schemeClr val="tx2"/>
                </a:solidFill>
              </a:rPr>
              <a:t>Major Street Projects</a:t>
            </a:r>
          </a:p>
        </p:txBody>
      </p:sp>
      <p:sp>
        <p:nvSpPr>
          <p:cNvPr id="15" name="Rectangle 14">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FDFD638-423B-73F7-4461-2197BA0520A5}"/>
              </a:ext>
            </a:extLst>
          </p:cNvPr>
          <p:cNvSpPr>
            <a:spLocks noGrp="1"/>
          </p:cNvSpPr>
          <p:nvPr>
            <p:ph idx="1"/>
          </p:nvPr>
        </p:nvSpPr>
        <p:spPr>
          <a:xfrm>
            <a:off x="4381668" y="1126067"/>
            <a:ext cx="6605331" cy="4605866"/>
          </a:xfrm>
        </p:spPr>
        <p:txBody>
          <a:bodyPr anchor="ctr">
            <a:normAutofit/>
          </a:bodyPr>
          <a:lstStyle/>
          <a:p>
            <a:r>
              <a:rPr lang="en-US" sz="2000" b="1" dirty="0">
                <a:solidFill>
                  <a:schemeClr val="tx2"/>
                </a:solidFill>
              </a:rPr>
              <a:t>Maple Street - $100,000</a:t>
            </a:r>
          </a:p>
          <a:p>
            <a:pPr lvl="1"/>
            <a:r>
              <a:rPr lang="en-US" dirty="0">
                <a:solidFill>
                  <a:schemeClr val="tx2"/>
                </a:solidFill>
              </a:rPr>
              <a:t>Engineering for water main and road replacement. Will also be evaluating sidewalk installation.</a:t>
            </a:r>
          </a:p>
          <a:p>
            <a:pPr lvl="1"/>
            <a:r>
              <a:rPr lang="en-US" dirty="0">
                <a:solidFill>
                  <a:schemeClr val="tx2"/>
                </a:solidFill>
              </a:rPr>
              <a:t>From the Engineer: Given the nature of the project and the number of other projects that are anticipated to be ongoing during this one, we anticipate the schedule will be somewhat fluid. In big picture terms, we anticipate:</a:t>
            </a:r>
          </a:p>
          <a:p>
            <a:pPr lvl="2"/>
            <a:r>
              <a:rPr lang="en-US" sz="2000" dirty="0">
                <a:solidFill>
                  <a:schemeClr val="tx2"/>
                </a:solidFill>
              </a:rPr>
              <a:t>Completing planning work in 2024 into early 2025</a:t>
            </a:r>
          </a:p>
          <a:p>
            <a:pPr lvl="2"/>
            <a:r>
              <a:rPr lang="en-US" sz="2000" dirty="0">
                <a:solidFill>
                  <a:schemeClr val="tx2"/>
                </a:solidFill>
              </a:rPr>
              <a:t>Formal design work in 2025</a:t>
            </a:r>
          </a:p>
          <a:p>
            <a:pPr lvl="2"/>
            <a:r>
              <a:rPr lang="en-US" sz="2000" dirty="0">
                <a:solidFill>
                  <a:schemeClr val="tx2"/>
                </a:solidFill>
              </a:rPr>
              <a:t>Construction in 2026</a:t>
            </a:r>
          </a:p>
          <a:p>
            <a:pPr lvl="1"/>
            <a:r>
              <a:rPr lang="en-US" dirty="0">
                <a:solidFill>
                  <a:schemeClr val="tx2"/>
                </a:solidFill>
              </a:rPr>
              <a:t>We expect a large use of streets (and possible water) fund balance ($2.4 million) to fund this project in fiscal year 2025-2026.</a:t>
            </a:r>
          </a:p>
        </p:txBody>
      </p:sp>
      <p:sp>
        <p:nvSpPr>
          <p:cNvPr id="14"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1751985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37B7956-A553-41D5-8F6E-3214FE1AA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4C5E7D1-5B1B-43B4-A338-E9D0077BA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4585560"/>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7B911ED-4E15-1115-7667-CBA9AE47BAB0}"/>
              </a:ext>
            </a:extLst>
          </p:cNvPr>
          <p:cNvSpPr>
            <a:spLocks noGrp="1"/>
          </p:cNvSpPr>
          <p:nvPr>
            <p:ph type="title"/>
          </p:nvPr>
        </p:nvSpPr>
        <p:spPr>
          <a:xfrm>
            <a:off x="1202919" y="4674398"/>
            <a:ext cx="9784080" cy="1508760"/>
          </a:xfrm>
        </p:spPr>
        <p:txBody>
          <a:bodyPr>
            <a:normAutofit/>
          </a:bodyPr>
          <a:lstStyle/>
          <a:p>
            <a:r>
              <a:rPr lang="en-US"/>
              <a:t>Budget Process</a:t>
            </a:r>
          </a:p>
        </p:txBody>
      </p:sp>
      <p:graphicFrame>
        <p:nvGraphicFramePr>
          <p:cNvPr id="31" name="Content Placeholder 2">
            <a:extLst>
              <a:ext uri="{FF2B5EF4-FFF2-40B4-BE49-F238E27FC236}">
                <a16:creationId xmlns:a16="http://schemas.microsoft.com/office/drawing/2014/main" id="{202D0E55-6AAF-449B-9695-55F3BFE777CD}"/>
              </a:ext>
            </a:extLst>
          </p:cNvPr>
          <p:cNvGraphicFramePr>
            <a:graphicFrameLocks noGrp="1"/>
          </p:cNvGraphicFramePr>
          <p:nvPr>
            <p:ph idx="1"/>
            <p:extLst>
              <p:ext uri="{D42A27DB-BD31-4B8C-83A1-F6EECF244321}">
                <p14:modId xmlns:p14="http://schemas.microsoft.com/office/powerpoint/2010/main" val="1233647042"/>
              </p:ext>
            </p:extLst>
          </p:nvPr>
        </p:nvGraphicFramePr>
        <p:xfrm>
          <a:off x="255181" y="148856"/>
          <a:ext cx="11936819" cy="4388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2401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4C559F-172D-7B31-7781-E35133A32C45}"/>
              </a:ext>
            </a:extLst>
          </p:cNvPr>
          <p:cNvSpPr>
            <a:spLocks noGrp="1"/>
          </p:cNvSpPr>
          <p:nvPr>
            <p:ph type="title"/>
          </p:nvPr>
        </p:nvSpPr>
        <p:spPr>
          <a:xfrm>
            <a:off x="622570" y="838646"/>
            <a:ext cx="3709991" cy="5180709"/>
          </a:xfrm>
        </p:spPr>
        <p:txBody>
          <a:bodyPr>
            <a:normAutofit/>
          </a:bodyPr>
          <a:lstStyle/>
          <a:p>
            <a:r>
              <a:rPr lang="en-US" sz="3600"/>
              <a:t>Local Street Projects</a:t>
            </a:r>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5BE38A-38A1-05F0-36D1-82AD8D8BAD92}"/>
              </a:ext>
            </a:extLst>
          </p:cNvPr>
          <p:cNvSpPr>
            <a:spLocks noGrp="1"/>
          </p:cNvSpPr>
          <p:nvPr>
            <p:ph idx="1"/>
          </p:nvPr>
        </p:nvSpPr>
        <p:spPr>
          <a:xfrm>
            <a:off x="5174304" y="1125726"/>
            <a:ext cx="5823328" cy="5180708"/>
          </a:xfrm>
        </p:spPr>
        <p:txBody>
          <a:bodyPr anchor="ctr">
            <a:normAutofit/>
          </a:bodyPr>
          <a:lstStyle/>
          <a:p>
            <a:r>
              <a:rPr lang="en-US" sz="2400" b="1" dirty="0">
                <a:solidFill>
                  <a:schemeClr val="tx2"/>
                </a:solidFill>
              </a:rPr>
              <a:t>Contractual Services - $384,000</a:t>
            </a:r>
          </a:p>
          <a:p>
            <a:pPr lvl="1"/>
            <a:r>
              <a:rPr lang="en-US" sz="2400" dirty="0">
                <a:solidFill>
                  <a:schemeClr val="tx2"/>
                </a:solidFill>
              </a:rPr>
              <a:t>Street painting </a:t>
            </a:r>
          </a:p>
          <a:p>
            <a:pPr lvl="1"/>
            <a:r>
              <a:rPr lang="en-US" sz="2400" dirty="0">
                <a:solidFill>
                  <a:schemeClr val="tx2"/>
                </a:solidFill>
              </a:rPr>
              <a:t>Asphalt resurfacing (mill and fill) work in 2024:</a:t>
            </a:r>
          </a:p>
          <a:p>
            <a:pPr lvl="2"/>
            <a:r>
              <a:rPr lang="en-US" sz="2400" dirty="0">
                <a:solidFill>
                  <a:schemeClr val="tx2"/>
                </a:solidFill>
              </a:rPr>
              <a:t>Lucy Street near Holland Street</a:t>
            </a:r>
          </a:p>
          <a:p>
            <a:pPr lvl="2"/>
            <a:r>
              <a:rPr lang="en-US" sz="2400" dirty="0">
                <a:solidFill>
                  <a:schemeClr val="tx2"/>
                </a:solidFill>
              </a:rPr>
              <a:t>Francis Street, from Water Street to Butler Street</a:t>
            </a:r>
          </a:p>
          <a:p>
            <a:pPr lvl="2"/>
            <a:r>
              <a:rPr lang="en-US" sz="2400" dirty="0">
                <a:solidFill>
                  <a:schemeClr val="tx2"/>
                </a:solidFill>
              </a:rPr>
              <a:t>Francis Street, from Holland Street to near Elizabeth Street</a:t>
            </a:r>
          </a:p>
          <a:p>
            <a:pPr lvl="2"/>
            <a:r>
              <a:rPr lang="en-US" sz="2400" dirty="0">
                <a:solidFill>
                  <a:schemeClr val="tx2"/>
                </a:solidFill>
              </a:rPr>
              <a:t>Griffith Street, from Culver Street to Mason Street</a:t>
            </a:r>
          </a:p>
          <a:p>
            <a:pPr lvl="2"/>
            <a:r>
              <a:rPr lang="en-US" sz="2400" dirty="0">
                <a:solidFill>
                  <a:schemeClr val="tx2"/>
                </a:solidFill>
              </a:rPr>
              <a:t>Mason Street, from Grand Street to Elizabeth Street</a:t>
            </a:r>
          </a:p>
          <a:p>
            <a:pPr lvl="1"/>
            <a:endParaRPr lang="en-US" sz="2400" dirty="0">
              <a:solidFill>
                <a:schemeClr val="tx2"/>
              </a:solidFill>
            </a:endParaRPr>
          </a:p>
          <a:p>
            <a:pPr lvl="1"/>
            <a:endParaRPr lang="en-US" sz="2400" dirty="0">
              <a:solidFill>
                <a:schemeClr val="tx2"/>
              </a:solidFill>
            </a:endParaRPr>
          </a:p>
        </p:txBody>
      </p:sp>
    </p:spTree>
    <p:extLst>
      <p:ext uri="{BB962C8B-B14F-4D97-AF65-F5344CB8AC3E}">
        <p14:creationId xmlns:p14="http://schemas.microsoft.com/office/powerpoint/2010/main" val="214109878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D4BBDD-A28E-D736-D424-2A7A14E2EBEA}"/>
              </a:ext>
            </a:extLst>
          </p:cNvPr>
          <p:cNvSpPr>
            <a:spLocks noGrp="1"/>
          </p:cNvSpPr>
          <p:nvPr>
            <p:ph type="title"/>
          </p:nvPr>
        </p:nvSpPr>
        <p:spPr>
          <a:xfrm>
            <a:off x="643467" y="1325880"/>
            <a:ext cx="3089437" cy="4206240"/>
          </a:xfrm>
        </p:spPr>
        <p:txBody>
          <a:bodyPr>
            <a:normAutofit/>
          </a:bodyPr>
          <a:lstStyle/>
          <a:p>
            <a:pPr algn="r"/>
            <a:r>
              <a:rPr lang="en-US" sz="3200" dirty="0">
                <a:solidFill>
                  <a:schemeClr val="tx2"/>
                </a:solidFill>
              </a:rPr>
              <a:t>Motor Pool</a:t>
            </a:r>
          </a:p>
        </p:txBody>
      </p:sp>
      <p:sp>
        <p:nvSpPr>
          <p:cNvPr id="10" name="Rectangle 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6737D7-CB35-3199-A10C-B6BAEA28FAC7}"/>
              </a:ext>
            </a:extLst>
          </p:cNvPr>
          <p:cNvSpPr>
            <a:spLocks noGrp="1"/>
          </p:cNvSpPr>
          <p:nvPr>
            <p:ph idx="1"/>
          </p:nvPr>
        </p:nvSpPr>
        <p:spPr>
          <a:xfrm>
            <a:off x="4381668" y="1126067"/>
            <a:ext cx="6605331" cy="4605866"/>
          </a:xfrm>
        </p:spPr>
        <p:txBody>
          <a:bodyPr anchor="ctr">
            <a:normAutofit/>
          </a:bodyPr>
          <a:lstStyle/>
          <a:p>
            <a:r>
              <a:rPr lang="en-US" sz="2400" b="1" dirty="0">
                <a:solidFill>
                  <a:schemeClr val="tx2"/>
                </a:solidFill>
              </a:rPr>
              <a:t>Cash On Hand - $727,000</a:t>
            </a:r>
          </a:p>
          <a:p>
            <a:r>
              <a:rPr lang="en-US" sz="2400" b="1" dirty="0">
                <a:solidFill>
                  <a:schemeClr val="tx2"/>
                </a:solidFill>
              </a:rPr>
              <a:t>Equipment</a:t>
            </a:r>
          </a:p>
          <a:p>
            <a:pPr lvl="1"/>
            <a:r>
              <a:rPr lang="en-US" sz="2400" dirty="0">
                <a:solidFill>
                  <a:schemeClr val="tx2"/>
                </a:solidFill>
              </a:rPr>
              <a:t>Replace Wheel Loader $500,000</a:t>
            </a:r>
          </a:p>
          <a:p>
            <a:pPr lvl="2"/>
            <a:r>
              <a:rPr lang="en-US" sz="2400" dirty="0">
                <a:solidFill>
                  <a:schemeClr val="tx2"/>
                </a:solidFill>
              </a:rPr>
              <a:t>Resale of old loader will help offset some of the cost.</a:t>
            </a:r>
          </a:p>
          <a:p>
            <a:pPr lvl="1"/>
            <a:r>
              <a:rPr lang="en-US" sz="2400" dirty="0">
                <a:solidFill>
                  <a:schemeClr val="tx2"/>
                </a:solidFill>
              </a:rPr>
              <a:t>New Pickup Truck - $50,000</a:t>
            </a:r>
          </a:p>
          <a:p>
            <a:pPr lvl="1"/>
            <a:r>
              <a:rPr lang="en-US" sz="2600" dirty="0">
                <a:solidFill>
                  <a:schemeClr val="tx2"/>
                </a:solidFill>
              </a:rPr>
              <a:t>Salt Spreader for Pickup - $15,000</a:t>
            </a:r>
          </a:p>
          <a:p>
            <a:pPr lvl="1"/>
            <a:r>
              <a:rPr lang="en-US" sz="2400" dirty="0">
                <a:solidFill>
                  <a:schemeClr val="tx2"/>
                </a:solidFill>
              </a:rPr>
              <a:t>New Zero Turn Mower - $15,000</a:t>
            </a:r>
          </a:p>
          <a:p>
            <a:pPr lvl="1"/>
            <a:endParaRPr lang="en-US" sz="2400" dirty="0">
              <a:solidFill>
                <a:schemeClr val="tx2"/>
              </a:solidFill>
            </a:endParaRPr>
          </a:p>
        </p:txBody>
      </p:sp>
      <p:sp>
        <p:nvSpPr>
          <p:cNvPr id="14"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89064066"/>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DC105-C10D-60C0-A9A3-04012EFD1B73}"/>
              </a:ext>
            </a:extLst>
          </p:cNvPr>
          <p:cNvSpPr>
            <a:spLocks noGrp="1"/>
          </p:cNvSpPr>
          <p:nvPr>
            <p:ph type="title"/>
          </p:nvPr>
        </p:nvSpPr>
        <p:spPr/>
        <p:txBody>
          <a:bodyPr/>
          <a:lstStyle/>
          <a:p>
            <a:r>
              <a:rPr lang="en-US"/>
              <a:t>Water – Asset Management Plan Revenue</a:t>
            </a:r>
            <a:endParaRPr lang="en-US" dirty="0"/>
          </a:p>
        </p:txBody>
      </p:sp>
      <p:sp>
        <p:nvSpPr>
          <p:cNvPr id="3" name="Content Placeholder 2">
            <a:extLst>
              <a:ext uri="{FF2B5EF4-FFF2-40B4-BE49-F238E27FC236}">
                <a16:creationId xmlns:a16="http://schemas.microsoft.com/office/drawing/2014/main" id="{477E97FF-6E0A-4E75-664B-C27F5FD58117}"/>
              </a:ext>
            </a:extLst>
          </p:cNvPr>
          <p:cNvSpPr>
            <a:spLocks noGrp="1"/>
          </p:cNvSpPr>
          <p:nvPr>
            <p:ph idx="1"/>
          </p:nvPr>
        </p:nvSpPr>
        <p:spPr>
          <a:xfrm>
            <a:off x="711329" y="2011680"/>
            <a:ext cx="10769341" cy="4562144"/>
          </a:xfrm>
        </p:spPr>
        <p:txBody>
          <a:bodyPr>
            <a:normAutofit/>
          </a:bodyPr>
          <a:lstStyle/>
          <a:p>
            <a:r>
              <a:rPr lang="en-US" sz="2400" b="1" dirty="0"/>
              <a:t>City Water Infrastructure Charge - $300,000</a:t>
            </a:r>
          </a:p>
          <a:p>
            <a:pPr lvl="1"/>
            <a:r>
              <a:rPr lang="en-US" dirty="0"/>
              <a:t>The recently approved Water Asset Management Plan included a recommendation by Baker Tilly that the City implement a water infrastructure replacement fee. </a:t>
            </a:r>
          </a:p>
          <a:p>
            <a:pPr lvl="1"/>
            <a:r>
              <a:rPr lang="en-US" dirty="0"/>
              <a:t>The revenue would help cover the cost of water main and lead service line replacements. It could only be used for water infrastructure purposes. </a:t>
            </a:r>
          </a:p>
          <a:p>
            <a:pPr lvl="1"/>
            <a:r>
              <a:rPr lang="en-US" dirty="0"/>
              <a:t>Two options were presented:</a:t>
            </a:r>
          </a:p>
          <a:p>
            <a:pPr lvl="2"/>
            <a:r>
              <a:rPr lang="en-US" dirty="0"/>
              <a:t>$23 charge per month per Metered Equivalency Unit</a:t>
            </a:r>
          </a:p>
          <a:p>
            <a:pPr lvl="2"/>
            <a:r>
              <a:rPr lang="en-US" dirty="0"/>
              <a:t>$20 charge per month per Metered Equivalency Unit</a:t>
            </a:r>
          </a:p>
          <a:p>
            <a:pPr lvl="1"/>
            <a:r>
              <a:rPr lang="en-US" dirty="0"/>
              <a:t>Saugatuck Township already had this fee for some.</a:t>
            </a:r>
          </a:p>
          <a:p>
            <a:pPr lvl="1"/>
            <a:r>
              <a:rPr lang="en-US" dirty="0"/>
              <a:t>Douglas has already implemented a similar fee consistent with Baker Tilly’s recommendation to them.</a:t>
            </a:r>
          </a:p>
          <a:p>
            <a:pPr lvl="1"/>
            <a:r>
              <a:rPr lang="en-US" sz="2400" b="1" dirty="0"/>
              <a:t>Staff will be bringing forth a request to implement the $20 per month per MEU recommendation. </a:t>
            </a:r>
          </a:p>
        </p:txBody>
      </p:sp>
    </p:spTree>
    <p:extLst>
      <p:ext uri="{BB962C8B-B14F-4D97-AF65-F5344CB8AC3E}">
        <p14:creationId xmlns:p14="http://schemas.microsoft.com/office/powerpoint/2010/main" val="2669443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10D660-EF4A-61EE-66FB-8B05B17779BD}"/>
              </a:ext>
            </a:extLst>
          </p:cNvPr>
          <p:cNvSpPr>
            <a:spLocks noGrp="1"/>
          </p:cNvSpPr>
          <p:nvPr>
            <p:ph type="title"/>
          </p:nvPr>
        </p:nvSpPr>
        <p:spPr>
          <a:xfrm>
            <a:off x="643467" y="1325880"/>
            <a:ext cx="3089437" cy="4206240"/>
          </a:xfrm>
        </p:spPr>
        <p:txBody>
          <a:bodyPr>
            <a:normAutofit/>
          </a:bodyPr>
          <a:lstStyle/>
          <a:p>
            <a:pPr algn="r"/>
            <a:r>
              <a:rPr lang="en-US" sz="3200">
                <a:solidFill>
                  <a:schemeClr val="tx2"/>
                </a:solidFill>
              </a:rPr>
              <a:t>Other Ideas?  </a:t>
            </a:r>
          </a:p>
        </p:txBody>
      </p:sp>
      <p:sp>
        <p:nvSpPr>
          <p:cNvPr id="10" name="Rectangle 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25C53AD-34C1-29F2-404E-5293F73A32AD}"/>
              </a:ext>
            </a:extLst>
          </p:cNvPr>
          <p:cNvSpPr>
            <a:spLocks noGrp="1"/>
          </p:cNvSpPr>
          <p:nvPr>
            <p:ph idx="1"/>
          </p:nvPr>
        </p:nvSpPr>
        <p:spPr>
          <a:xfrm>
            <a:off x="4381668" y="1126067"/>
            <a:ext cx="6605331" cy="4605866"/>
          </a:xfrm>
        </p:spPr>
        <p:txBody>
          <a:bodyPr anchor="ctr">
            <a:normAutofit fontScale="92500" lnSpcReduction="10000"/>
          </a:bodyPr>
          <a:lstStyle/>
          <a:p>
            <a:r>
              <a:rPr lang="en-US" sz="1800" b="1" dirty="0">
                <a:solidFill>
                  <a:schemeClr val="tx2"/>
                </a:solidFill>
              </a:rPr>
              <a:t>Park Street –  $34,000</a:t>
            </a:r>
          </a:p>
          <a:p>
            <a:pPr lvl="1"/>
            <a:r>
              <a:rPr lang="en-US" sz="1800" dirty="0">
                <a:solidFill>
                  <a:schemeClr val="tx2"/>
                </a:solidFill>
              </a:rPr>
              <a:t>Engineering has submitted a proposal for conceptual design work on Park Street from Campbell Road through the Mt. Baldhead area. </a:t>
            </a:r>
          </a:p>
          <a:p>
            <a:pPr lvl="1"/>
            <a:r>
              <a:rPr lang="en-US" sz="1800" dirty="0">
                <a:solidFill>
                  <a:schemeClr val="tx2"/>
                </a:solidFill>
              </a:rPr>
              <a:t>Planning would incorporate a separate non-motorized path or sidewalk, to the extent practical, to improve safety for non-motorized users of the corridor. Consideration would also be given to removal of encroachments in the right-of-way and retaining the character of the corridor, balancing competing goals, where required. </a:t>
            </a:r>
          </a:p>
          <a:p>
            <a:pPr lvl="1"/>
            <a:r>
              <a:rPr lang="en-US" sz="1800" dirty="0">
                <a:solidFill>
                  <a:schemeClr val="tx2"/>
                </a:solidFill>
              </a:rPr>
              <a:t>The design team would include engineering professionals for the technical aspects of the project and landscape architecture on the project context, landscape, Mt. Baldhead and Chain Ferry area integration, etc. The Engineer advised this will be a somewhat iterative process as ideas are developed and feedback is received from the PPWC, Park Street Study Group (PSSG) and City Council.</a:t>
            </a:r>
          </a:p>
          <a:p>
            <a:pPr lvl="1"/>
            <a:r>
              <a:rPr lang="en-US" sz="1800" dirty="0">
                <a:solidFill>
                  <a:schemeClr val="tx2"/>
                </a:solidFill>
              </a:rPr>
              <a:t>This was not budgeted due to long term funding of the project not yet being identified and other projects ahead of it on the capital improvement plan. Council may still wish to move forward with further study.</a:t>
            </a:r>
          </a:p>
          <a:p>
            <a:pPr marL="457200" lvl="1" indent="0">
              <a:buNone/>
            </a:pPr>
            <a:endParaRPr lang="en-US" sz="1800" dirty="0">
              <a:solidFill>
                <a:schemeClr val="tx2"/>
              </a:solidFill>
            </a:endParaRPr>
          </a:p>
        </p:txBody>
      </p:sp>
      <p:sp>
        <p:nvSpPr>
          <p:cNvPr id="14"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2507431"/>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D9928-3B8D-0AAF-B08A-80EEE90F1E5C}"/>
              </a:ext>
            </a:extLst>
          </p:cNvPr>
          <p:cNvSpPr>
            <a:spLocks noGrp="1"/>
          </p:cNvSpPr>
          <p:nvPr>
            <p:ph type="title"/>
          </p:nvPr>
        </p:nvSpPr>
        <p:spPr/>
        <p:txBody>
          <a:bodyPr/>
          <a:lstStyle/>
          <a:p>
            <a:r>
              <a:rPr lang="en-US" dirty="0"/>
              <a:t>Questions/Comments/Changes</a:t>
            </a:r>
          </a:p>
        </p:txBody>
      </p:sp>
      <p:sp>
        <p:nvSpPr>
          <p:cNvPr id="3" name="Content Placeholder 2">
            <a:extLst>
              <a:ext uri="{FF2B5EF4-FFF2-40B4-BE49-F238E27FC236}">
                <a16:creationId xmlns:a16="http://schemas.microsoft.com/office/drawing/2014/main" id="{98DE9481-8AA8-3635-3E68-CA5D1F91FF1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65424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8C6683-A3F5-9D2D-B9F8-3252BC13C06A}"/>
              </a:ext>
            </a:extLst>
          </p:cNvPr>
          <p:cNvSpPr>
            <a:spLocks noGrp="1"/>
          </p:cNvSpPr>
          <p:nvPr>
            <p:ph type="title"/>
          </p:nvPr>
        </p:nvSpPr>
        <p:spPr>
          <a:xfrm>
            <a:off x="-85060" y="1325880"/>
            <a:ext cx="3817965" cy="4206240"/>
          </a:xfrm>
        </p:spPr>
        <p:txBody>
          <a:bodyPr>
            <a:normAutofit/>
          </a:bodyPr>
          <a:lstStyle/>
          <a:p>
            <a:pPr algn="r"/>
            <a:r>
              <a:rPr lang="en-US" dirty="0">
                <a:solidFill>
                  <a:schemeClr val="tx2"/>
                </a:solidFill>
              </a:rPr>
              <a:t>Purpose and Development</a:t>
            </a:r>
          </a:p>
        </p:txBody>
      </p:sp>
      <p:sp>
        <p:nvSpPr>
          <p:cNvPr id="10" name="Rectangle 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9976F38-BE86-8422-EDCA-E91620312418}"/>
              </a:ext>
            </a:extLst>
          </p:cNvPr>
          <p:cNvSpPr>
            <a:spLocks noGrp="1"/>
          </p:cNvSpPr>
          <p:nvPr>
            <p:ph idx="1"/>
          </p:nvPr>
        </p:nvSpPr>
        <p:spPr>
          <a:xfrm>
            <a:off x="4381668" y="1126067"/>
            <a:ext cx="6605331" cy="4605866"/>
          </a:xfrm>
        </p:spPr>
        <p:txBody>
          <a:bodyPr anchor="ctr">
            <a:normAutofit/>
          </a:bodyPr>
          <a:lstStyle/>
          <a:p>
            <a:pPr marL="0" indent="0">
              <a:buNone/>
            </a:pPr>
            <a:r>
              <a:rPr lang="en-US" sz="2400" dirty="0">
                <a:solidFill>
                  <a:schemeClr val="tx2"/>
                </a:solidFill>
              </a:rPr>
              <a:t>The overriding purpose of the budget can be defined in three key points:</a:t>
            </a:r>
          </a:p>
          <a:p>
            <a:r>
              <a:rPr lang="en-US" sz="2400" dirty="0">
                <a:solidFill>
                  <a:schemeClr val="tx2"/>
                </a:solidFill>
              </a:rPr>
              <a:t>Allocation of public resources over time and among public operations.</a:t>
            </a:r>
          </a:p>
          <a:p>
            <a:r>
              <a:rPr lang="en-US" sz="2400" dirty="0">
                <a:solidFill>
                  <a:schemeClr val="tx2"/>
                </a:solidFill>
              </a:rPr>
              <a:t>Accountability to the public for the expenditure of public funds.</a:t>
            </a:r>
          </a:p>
          <a:p>
            <a:r>
              <a:rPr lang="en-US" sz="2400" dirty="0">
                <a:solidFill>
                  <a:schemeClr val="tx2"/>
                </a:solidFill>
              </a:rPr>
              <a:t>Maintenance of financial stability of the City of Saugatuck.</a:t>
            </a:r>
          </a:p>
          <a:p>
            <a:endParaRPr lang="en-US" sz="2400" dirty="0">
              <a:solidFill>
                <a:schemeClr val="tx2"/>
              </a:solidFill>
            </a:endParaRPr>
          </a:p>
        </p:txBody>
      </p:sp>
      <p:sp>
        <p:nvSpPr>
          <p:cNvPr id="14"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62900844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DA316F-1839-74C8-FAC8-BFE83D5C55AA}"/>
              </a:ext>
            </a:extLst>
          </p:cNvPr>
          <p:cNvSpPr>
            <a:spLocks noGrp="1"/>
          </p:cNvSpPr>
          <p:nvPr>
            <p:ph type="title"/>
          </p:nvPr>
        </p:nvSpPr>
        <p:spPr>
          <a:xfrm>
            <a:off x="494980" y="838645"/>
            <a:ext cx="3709991" cy="5180709"/>
          </a:xfrm>
        </p:spPr>
        <p:txBody>
          <a:bodyPr>
            <a:normAutofit/>
          </a:bodyPr>
          <a:lstStyle/>
          <a:p>
            <a:r>
              <a:rPr lang="en-US" sz="5400" dirty="0"/>
              <a:t>Guiding Principles</a:t>
            </a:r>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40C19B-C545-CB51-26A4-10140A818274}"/>
              </a:ext>
            </a:extLst>
          </p:cNvPr>
          <p:cNvSpPr>
            <a:spLocks noGrp="1"/>
          </p:cNvSpPr>
          <p:nvPr>
            <p:ph idx="1"/>
          </p:nvPr>
        </p:nvSpPr>
        <p:spPr>
          <a:xfrm>
            <a:off x="4731488" y="85649"/>
            <a:ext cx="7293935" cy="6485860"/>
          </a:xfrm>
        </p:spPr>
        <p:txBody>
          <a:bodyPr anchor="ctr">
            <a:normAutofit/>
          </a:bodyPr>
          <a:lstStyle/>
          <a:p>
            <a:r>
              <a:rPr lang="en-US" sz="1400" dirty="0">
                <a:solidFill>
                  <a:schemeClr val="tx2"/>
                </a:solidFill>
              </a:rPr>
              <a:t> </a:t>
            </a:r>
            <a:r>
              <a:rPr lang="en-US" sz="1800" b="1" dirty="0">
                <a:solidFill>
                  <a:schemeClr val="tx2"/>
                </a:solidFill>
              </a:rPr>
              <a:t>Fiscal Responsibility:</a:t>
            </a:r>
            <a:endParaRPr lang="en-US" sz="1400" b="1" dirty="0">
              <a:solidFill>
                <a:schemeClr val="tx2"/>
              </a:solidFill>
            </a:endParaRPr>
          </a:p>
          <a:p>
            <a:pPr lvl="1"/>
            <a:r>
              <a:rPr lang="en-US" sz="1400" dirty="0">
                <a:solidFill>
                  <a:schemeClr val="tx2"/>
                </a:solidFill>
              </a:rPr>
              <a:t>“City Council and staff will serve as stewards of the City’s fiscal resources in safeguarding assets, planning long-term financial stability and maintaining adequate contingency reserves. Fiscal activities will be justifiable, efficient, effective, transparent and accountable.”</a:t>
            </a:r>
          </a:p>
          <a:p>
            <a:r>
              <a:rPr lang="en-US" sz="1800" b="1" dirty="0">
                <a:solidFill>
                  <a:schemeClr val="tx2"/>
                </a:solidFill>
              </a:rPr>
              <a:t>Maintain and Improve Public Infrastructure and Facilities:</a:t>
            </a:r>
          </a:p>
          <a:p>
            <a:pPr lvl="1"/>
            <a:r>
              <a:rPr lang="en-US" sz="1400" dirty="0">
                <a:solidFill>
                  <a:schemeClr val="tx2"/>
                </a:solidFill>
              </a:rPr>
              <a:t>“The City of Saugatuck understands the very basic foundation of any successful municipality is a well maintained and sustainable infrastructure that meets the functional needs of the community.”</a:t>
            </a:r>
          </a:p>
          <a:p>
            <a:r>
              <a:rPr lang="en-US" sz="1400" dirty="0">
                <a:solidFill>
                  <a:schemeClr val="tx2"/>
                </a:solidFill>
              </a:rPr>
              <a:t> </a:t>
            </a:r>
            <a:r>
              <a:rPr lang="en-US" sz="1800" b="1" dirty="0">
                <a:solidFill>
                  <a:schemeClr val="tx2"/>
                </a:solidFill>
              </a:rPr>
              <a:t>Friendly, Honest and Transparent Government:</a:t>
            </a:r>
          </a:p>
          <a:p>
            <a:pPr lvl="1"/>
            <a:r>
              <a:rPr lang="en-US" sz="1400" dirty="0">
                <a:solidFill>
                  <a:schemeClr val="tx2"/>
                </a:solidFill>
              </a:rPr>
              <a:t>“The City of Saugatuck is committed to providing timely and accurate information about City services and openly sharing information about City actions, events and decisions to our residents and businesses in the most friendly, honest and transparent manner possible. Our commitment is to our customers.”</a:t>
            </a:r>
          </a:p>
          <a:p>
            <a:r>
              <a:rPr lang="en-US" sz="1800" b="1" dirty="0">
                <a:solidFill>
                  <a:schemeClr val="tx2"/>
                </a:solidFill>
              </a:rPr>
              <a:t>Position Saugatuck as a Recreational and Cultural Center That Attracts Visitors: </a:t>
            </a:r>
          </a:p>
          <a:p>
            <a:pPr lvl="1"/>
            <a:r>
              <a:rPr lang="en-US" sz="1400" dirty="0">
                <a:solidFill>
                  <a:schemeClr val="tx2"/>
                </a:solidFill>
              </a:rPr>
              <a:t>“The City of Saugatuck will capitalize on our diverse community and our respect for the City’s history, unique character and natural resources. We will develop facilities and amenities that promote Saugatuck as a small-town tourism destination.”</a:t>
            </a:r>
          </a:p>
          <a:p>
            <a:r>
              <a:rPr lang="en-US" sz="1800" b="1" dirty="0">
                <a:solidFill>
                  <a:schemeClr val="tx2"/>
                </a:solidFill>
              </a:rPr>
              <a:t>The City’s Employees are its Most Valued Asset:</a:t>
            </a:r>
          </a:p>
          <a:p>
            <a:pPr lvl="1"/>
            <a:r>
              <a:rPr lang="en-US" sz="1400" dirty="0">
                <a:solidFill>
                  <a:schemeClr val="tx2"/>
                </a:solidFill>
              </a:rPr>
              <a:t>“None of the high level of services that Saugatuck City residents, businesses and visitors enjoy would be possible without the City’s small but highly trained and dedicated workforce. The City of Saugatuck strives to treat all employees fairly in their job position classifications in order to recruit and retain the best employees who are focused on public service and are always willing to work with all stakeholders in achieving success”</a:t>
            </a:r>
          </a:p>
          <a:p>
            <a:endParaRPr lang="en-US" sz="1400" dirty="0">
              <a:solidFill>
                <a:schemeClr val="tx2"/>
              </a:solidFill>
            </a:endParaRPr>
          </a:p>
        </p:txBody>
      </p:sp>
    </p:spTree>
    <p:extLst>
      <p:ext uri="{BB962C8B-B14F-4D97-AF65-F5344CB8AC3E}">
        <p14:creationId xmlns:p14="http://schemas.microsoft.com/office/powerpoint/2010/main" val="359201589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4357B0-03EC-3CAC-7FC2-94982B769F16}"/>
              </a:ext>
            </a:extLst>
          </p:cNvPr>
          <p:cNvSpPr>
            <a:spLocks noGrp="1"/>
          </p:cNvSpPr>
          <p:nvPr>
            <p:ph type="title"/>
          </p:nvPr>
        </p:nvSpPr>
        <p:spPr>
          <a:xfrm>
            <a:off x="643467" y="1325880"/>
            <a:ext cx="3089437" cy="4206240"/>
          </a:xfrm>
        </p:spPr>
        <p:txBody>
          <a:bodyPr>
            <a:normAutofit/>
          </a:bodyPr>
          <a:lstStyle/>
          <a:p>
            <a:pPr algn="r"/>
            <a:r>
              <a:rPr lang="en-US" sz="3200" dirty="0">
                <a:solidFill>
                  <a:schemeClr val="tx2"/>
                </a:solidFill>
              </a:rPr>
              <a:t>Funds</a:t>
            </a:r>
          </a:p>
        </p:txBody>
      </p:sp>
      <p:sp>
        <p:nvSpPr>
          <p:cNvPr id="20" name="Rectangle 1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2" name="Straight Connector 2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5" name="Content Placeholder 2">
            <a:extLst>
              <a:ext uri="{FF2B5EF4-FFF2-40B4-BE49-F238E27FC236}">
                <a16:creationId xmlns:a16="http://schemas.microsoft.com/office/drawing/2014/main" id="{8F1B39B8-0C6B-3EC6-C13A-E0142BF5E139}"/>
              </a:ext>
            </a:extLst>
          </p:cNvPr>
          <p:cNvGraphicFramePr>
            <a:graphicFrameLocks noGrp="1"/>
          </p:cNvGraphicFramePr>
          <p:nvPr>
            <p:ph idx="1"/>
            <p:extLst>
              <p:ext uri="{D42A27DB-BD31-4B8C-83A1-F6EECF244321}">
                <p14:modId xmlns:p14="http://schemas.microsoft.com/office/powerpoint/2010/main" val="883409360"/>
              </p:ext>
            </p:extLst>
          </p:nvPr>
        </p:nvGraphicFramePr>
        <p:xfrm>
          <a:off x="4284923" y="669851"/>
          <a:ext cx="7708602" cy="5613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Box 18">
            <a:extLst>
              <a:ext uri="{FF2B5EF4-FFF2-40B4-BE49-F238E27FC236}">
                <a16:creationId xmlns:a16="http://schemas.microsoft.com/office/drawing/2014/main" id="{DDB214DA-1ECF-E6C7-0462-8455C657F94C}"/>
              </a:ext>
            </a:extLst>
          </p:cNvPr>
          <p:cNvSpPr txBox="1"/>
          <p:nvPr/>
        </p:nvSpPr>
        <p:spPr>
          <a:xfrm>
            <a:off x="643467" y="3775961"/>
            <a:ext cx="3089437" cy="923330"/>
          </a:xfrm>
          <a:prstGeom prst="rect">
            <a:avLst/>
          </a:prstGeom>
          <a:noFill/>
        </p:spPr>
        <p:txBody>
          <a:bodyPr wrap="square">
            <a:spAutoFit/>
          </a:bodyPr>
          <a:lstStyle/>
          <a:p>
            <a:pPr algn="r"/>
            <a:r>
              <a:rPr lang="en-US" dirty="0">
                <a:solidFill>
                  <a:schemeClr val="tx2"/>
                </a:solidFill>
              </a:rPr>
              <a:t>The City of Saugatuck currently has six separate funds. </a:t>
            </a:r>
          </a:p>
        </p:txBody>
      </p:sp>
    </p:spTree>
    <p:extLst>
      <p:ext uri="{BB962C8B-B14F-4D97-AF65-F5344CB8AC3E}">
        <p14:creationId xmlns:p14="http://schemas.microsoft.com/office/powerpoint/2010/main" val="260760157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2473B-B35B-94EB-0514-BDF2183AD458}"/>
              </a:ext>
            </a:extLst>
          </p:cNvPr>
          <p:cNvSpPr>
            <a:spLocks noGrp="1"/>
          </p:cNvSpPr>
          <p:nvPr>
            <p:ph type="title"/>
          </p:nvPr>
        </p:nvSpPr>
        <p:spPr/>
        <p:txBody>
          <a:bodyPr/>
          <a:lstStyle/>
          <a:p>
            <a:r>
              <a:rPr lang="en-US" dirty="0"/>
              <a:t>Organization</a:t>
            </a:r>
          </a:p>
        </p:txBody>
      </p:sp>
      <p:graphicFrame>
        <p:nvGraphicFramePr>
          <p:cNvPr id="4" name="Content Placeholder 3">
            <a:extLst>
              <a:ext uri="{FF2B5EF4-FFF2-40B4-BE49-F238E27FC236}">
                <a16:creationId xmlns:a16="http://schemas.microsoft.com/office/drawing/2014/main" id="{91C9094C-2D74-77F9-F3BC-4979B4067494}"/>
              </a:ext>
            </a:extLst>
          </p:cNvPr>
          <p:cNvGraphicFramePr>
            <a:graphicFrameLocks noGrp="1"/>
          </p:cNvGraphicFramePr>
          <p:nvPr>
            <p:ph idx="1"/>
            <p:extLst>
              <p:ext uri="{D42A27DB-BD31-4B8C-83A1-F6EECF244321}">
                <p14:modId xmlns:p14="http://schemas.microsoft.com/office/powerpoint/2010/main" val="1423847819"/>
              </p:ext>
            </p:extLst>
          </p:nvPr>
        </p:nvGraphicFramePr>
        <p:xfrm>
          <a:off x="1202918" y="2011680"/>
          <a:ext cx="10460997" cy="4562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589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BA857-0AD7-1FFA-93F0-237A7C4C767D}"/>
              </a:ext>
            </a:extLst>
          </p:cNvPr>
          <p:cNvSpPr>
            <a:spLocks noGrp="1"/>
          </p:cNvSpPr>
          <p:nvPr>
            <p:ph type="title"/>
          </p:nvPr>
        </p:nvSpPr>
        <p:spPr/>
        <p:txBody>
          <a:bodyPr/>
          <a:lstStyle/>
          <a:p>
            <a:r>
              <a:rPr lang="en-US"/>
              <a:t>City at a Glance </a:t>
            </a:r>
            <a:endParaRPr lang="en-US" dirty="0"/>
          </a:p>
        </p:txBody>
      </p:sp>
      <p:sp>
        <p:nvSpPr>
          <p:cNvPr id="3" name="Content Placeholder 2">
            <a:extLst>
              <a:ext uri="{FF2B5EF4-FFF2-40B4-BE49-F238E27FC236}">
                <a16:creationId xmlns:a16="http://schemas.microsoft.com/office/drawing/2014/main" id="{80ECE0A7-3953-59FA-6226-553FDD1638A2}"/>
              </a:ext>
            </a:extLst>
          </p:cNvPr>
          <p:cNvSpPr>
            <a:spLocks noGrp="1"/>
          </p:cNvSpPr>
          <p:nvPr>
            <p:ph idx="1"/>
          </p:nvPr>
        </p:nvSpPr>
        <p:spPr>
          <a:xfrm>
            <a:off x="478465" y="2011679"/>
            <a:ext cx="10508534" cy="4708097"/>
          </a:xfrm>
        </p:spPr>
        <p:txBody>
          <a:bodyPr>
            <a:normAutofit fontScale="92500" lnSpcReduction="10000"/>
          </a:bodyPr>
          <a:lstStyle/>
          <a:p>
            <a:pPr marL="0" indent="0">
              <a:buNone/>
            </a:pPr>
            <a:r>
              <a:rPr lang="en-US" b="1" dirty="0"/>
              <a:t>Census Population: </a:t>
            </a:r>
            <a:r>
              <a:rPr lang="en-US" dirty="0"/>
              <a:t>865</a:t>
            </a:r>
          </a:p>
          <a:p>
            <a:pPr marL="0" indent="0">
              <a:buNone/>
            </a:pPr>
            <a:r>
              <a:rPr lang="en-US" b="1" dirty="0"/>
              <a:t>Square Miles: </a:t>
            </a:r>
            <a:r>
              <a:rPr lang="en-US" dirty="0"/>
              <a:t>1.47</a:t>
            </a:r>
          </a:p>
          <a:p>
            <a:pPr marL="0" indent="0">
              <a:buNone/>
            </a:pPr>
            <a:r>
              <a:rPr lang="en-US" b="1" dirty="0"/>
              <a:t>Housing Units: </a:t>
            </a:r>
            <a:r>
              <a:rPr lang="en-US" dirty="0"/>
              <a:t>916</a:t>
            </a:r>
          </a:p>
          <a:p>
            <a:pPr marL="0" indent="0">
              <a:buNone/>
            </a:pPr>
            <a:r>
              <a:rPr lang="en-US" b="1" dirty="0"/>
              <a:t>Median Household Income: </a:t>
            </a:r>
            <a:r>
              <a:rPr lang="en-US" dirty="0"/>
              <a:t>$113,309</a:t>
            </a:r>
          </a:p>
          <a:p>
            <a:pPr marL="0" indent="0">
              <a:buNone/>
            </a:pPr>
            <a:r>
              <a:rPr lang="en-US" b="1" dirty="0"/>
              <a:t>Median Age: </a:t>
            </a:r>
            <a:r>
              <a:rPr lang="en-US" dirty="0"/>
              <a:t>58</a:t>
            </a:r>
          </a:p>
          <a:p>
            <a:pPr marL="0" indent="0">
              <a:buNone/>
            </a:pPr>
            <a:r>
              <a:rPr lang="en-US" b="1" dirty="0"/>
              <a:t>Parks: </a:t>
            </a:r>
            <a:r>
              <a:rPr lang="en-US" dirty="0"/>
              <a:t>330 acres</a:t>
            </a:r>
          </a:p>
          <a:p>
            <a:pPr lvl="1"/>
            <a:r>
              <a:rPr lang="en-US" dirty="0"/>
              <a:t>Oval Beach, Saugatuck Harbor Natural Area, Mt. </a:t>
            </a:r>
            <a:r>
              <a:rPr lang="en-US" dirty="0" err="1"/>
              <a:t>Bladhead</a:t>
            </a:r>
            <a:r>
              <a:rPr lang="en-US" dirty="0"/>
              <a:t> , </a:t>
            </a:r>
            <a:r>
              <a:rPr lang="en-US" dirty="0" err="1"/>
              <a:t>Coghlin</a:t>
            </a:r>
            <a:r>
              <a:rPr lang="en-US" dirty="0"/>
              <a:t> Park, Jones Park, Cook Park, Wicks Park, Willow Park, Peterson Preserve and Village Square Park.</a:t>
            </a:r>
          </a:p>
          <a:p>
            <a:pPr marL="0" indent="0">
              <a:buNone/>
            </a:pPr>
            <a:r>
              <a:rPr lang="en-US" b="1" dirty="0"/>
              <a:t>Roads: </a:t>
            </a:r>
            <a:r>
              <a:rPr lang="en-US" dirty="0"/>
              <a:t>11.5 miles. </a:t>
            </a:r>
          </a:p>
          <a:p>
            <a:pPr marL="0" indent="0">
              <a:buNone/>
            </a:pPr>
            <a:r>
              <a:rPr lang="en-US" b="1" dirty="0"/>
              <a:t>Water Utilities: </a:t>
            </a:r>
            <a:r>
              <a:rPr lang="en-US" dirty="0"/>
              <a:t>298 curb stop valves, 138 fire hydrants, 302 system valves, and 14.6 miles of main.</a:t>
            </a:r>
          </a:p>
          <a:p>
            <a:pPr marL="0" indent="0">
              <a:buNone/>
            </a:pPr>
            <a:r>
              <a:rPr lang="en-US" b="1" dirty="0"/>
              <a:t>Sanitary Sewer Utilities: </a:t>
            </a:r>
            <a:r>
              <a:rPr lang="en-US" dirty="0"/>
              <a:t>17 lift stations, 259 manholes, and 4.8 miles of gravity/force main.</a:t>
            </a:r>
          </a:p>
          <a:p>
            <a:pPr marL="0" indent="0">
              <a:buNone/>
            </a:pPr>
            <a:r>
              <a:rPr lang="en-US" b="1" dirty="0"/>
              <a:t>Storm Sewer Utilities: </a:t>
            </a:r>
            <a:r>
              <a:rPr lang="en-US" dirty="0"/>
              <a:t>84 manholes, 68 catch basins, 51 outfalls and 6.7 miles of gravity main.</a:t>
            </a:r>
          </a:p>
        </p:txBody>
      </p:sp>
    </p:spTree>
    <p:extLst>
      <p:ext uri="{BB962C8B-B14F-4D97-AF65-F5344CB8AC3E}">
        <p14:creationId xmlns:p14="http://schemas.microsoft.com/office/powerpoint/2010/main" val="3859161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88FE-5F41-6643-07C5-FF929B8F940C}"/>
              </a:ext>
            </a:extLst>
          </p:cNvPr>
          <p:cNvSpPr>
            <a:spLocks noGrp="1"/>
          </p:cNvSpPr>
          <p:nvPr>
            <p:ph type="title"/>
          </p:nvPr>
        </p:nvSpPr>
        <p:spPr/>
        <p:txBody>
          <a:bodyPr/>
          <a:lstStyle/>
          <a:p>
            <a:r>
              <a:rPr lang="en-US"/>
              <a:t>Where does each tax dollar go? </a:t>
            </a:r>
            <a:endParaRPr lang="en-US" dirty="0"/>
          </a:p>
        </p:txBody>
      </p:sp>
      <p:pic>
        <p:nvPicPr>
          <p:cNvPr id="5" name="Content Placeholder 4">
            <a:extLst>
              <a:ext uri="{FF2B5EF4-FFF2-40B4-BE49-F238E27FC236}">
                <a16:creationId xmlns:a16="http://schemas.microsoft.com/office/drawing/2014/main" id="{7B81D978-05DF-F754-096F-E25B23F2FBBE}"/>
              </a:ext>
            </a:extLst>
          </p:cNvPr>
          <p:cNvPicPr>
            <a:picLocks noGrp="1" noChangeAspect="1"/>
          </p:cNvPicPr>
          <p:nvPr>
            <p:ph idx="1"/>
          </p:nvPr>
        </p:nvPicPr>
        <p:blipFill rotWithShape="1">
          <a:blip r:embed="rId2"/>
          <a:srcRect l="18865" r="7083"/>
          <a:stretch/>
        </p:blipFill>
        <p:spPr>
          <a:xfrm>
            <a:off x="236131" y="2116253"/>
            <a:ext cx="5943600" cy="4252229"/>
          </a:xfrm>
        </p:spPr>
      </p:pic>
      <p:pic>
        <p:nvPicPr>
          <p:cNvPr id="6" name="Picture 5">
            <a:extLst>
              <a:ext uri="{FF2B5EF4-FFF2-40B4-BE49-F238E27FC236}">
                <a16:creationId xmlns:a16="http://schemas.microsoft.com/office/drawing/2014/main" id="{48AD86BE-4464-195A-5F9D-ED5DE37D77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7025" y="1860627"/>
            <a:ext cx="4659232" cy="2275439"/>
          </a:xfrm>
          <a:prstGeom prst="rect">
            <a:avLst/>
          </a:prstGeom>
          <a:noFill/>
          <a:ln>
            <a:noFill/>
          </a:ln>
        </p:spPr>
      </p:pic>
      <p:pic>
        <p:nvPicPr>
          <p:cNvPr id="7" name="Picture 6">
            <a:extLst>
              <a:ext uri="{FF2B5EF4-FFF2-40B4-BE49-F238E27FC236}">
                <a16:creationId xmlns:a16="http://schemas.microsoft.com/office/drawing/2014/main" id="{31254498-E660-8279-9365-45A9822C5B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5759" y="4558535"/>
            <a:ext cx="4734381" cy="2275439"/>
          </a:xfrm>
          <a:prstGeom prst="rect">
            <a:avLst/>
          </a:prstGeom>
          <a:noFill/>
          <a:ln>
            <a:noFill/>
          </a:ln>
        </p:spPr>
      </p:pic>
      <p:sp>
        <p:nvSpPr>
          <p:cNvPr id="9" name="TextBox 8">
            <a:extLst>
              <a:ext uri="{FF2B5EF4-FFF2-40B4-BE49-F238E27FC236}">
                <a16:creationId xmlns:a16="http://schemas.microsoft.com/office/drawing/2014/main" id="{7E9130F7-FD15-E4D9-2F05-EB8A484DBC29}"/>
              </a:ext>
            </a:extLst>
          </p:cNvPr>
          <p:cNvSpPr txBox="1"/>
          <p:nvPr/>
        </p:nvSpPr>
        <p:spPr>
          <a:xfrm>
            <a:off x="6860700" y="4242367"/>
            <a:ext cx="5095169" cy="369332"/>
          </a:xfrm>
          <a:prstGeom prst="rect">
            <a:avLst/>
          </a:prstGeom>
          <a:noFill/>
        </p:spPr>
        <p:txBody>
          <a:bodyPr wrap="square" rtlCol="0">
            <a:spAutoFit/>
          </a:bodyPr>
          <a:lstStyle/>
          <a:p>
            <a:r>
              <a:rPr lang="en-US" b="1" dirty="0">
                <a:solidFill>
                  <a:schemeClr val="bg2"/>
                </a:solidFill>
              </a:rPr>
              <a:t>Non-Principal Residence Exemption Properties</a:t>
            </a:r>
          </a:p>
        </p:txBody>
      </p:sp>
      <p:sp>
        <p:nvSpPr>
          <p:cNvPr id="8" name="TextBox 7">
            <a:extLst>
              <a:ext uri="{FF2B5EF4-FFF2-40B4-BE49-F238E27FC236}">
                <a16:creationId xmlns:a16="http://schemas.microsoft.com/office/drawing/2014/main" id="{346B781E-EE2E-7066-1744-DB2DF79FC483}"/>
              </a:ext>
            </a:extLst>
          </p:cNvPr>
          <p:cNvSpPr txBox="1"/>
          <p:nvPr/>
        </p:nvSpPr>
        <p:spPr>
          <a:xfrm>
            <a:off x="7151389" y="1532590"/>
            <a:ext cx="4545695" cy="369332"/>
          </a:xfrm>
          <a:prstGeom prst="rect">
            <a:avLst/>
          </a:prstGeom>
          <a:noFill/>
        </p:spPr>
        <p:txBody>
          <a:bodyPr wrap="square" rtlCol="0">
            <a:spAutoFit/>
          </a:bodyPr>
          <a:lstStyle/>
          <a:p>
            <a:r>
              <a:rPr lang="en-US" b="1" dirty="0">
                <a:solidFill>
                  <a:schemeClr val="bg2"/>
                </a:solidFill>
              </a:rPr>
              <a:t>Principal Residence Exemption Properties</a:t>
            </a:r>
          </a:p>
        </p:txBody>
      </p:sp>
    </p:spTree>
    <p:extLst>
      <p:ext uri="{BB962C8B-B14F-4D97-AF65-F5344CB8AC3E}">
        <p14:creationId xmlns:p14="http://schemas.microsoft.com/office/powerpoint/2010/main" val="1422717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DE047-AA0E-602E-8493-14D7454FADBF}"/>
              </a:ext>
            </a:extLst>
          </p:cNvPr>
          <p:cNvSpPr>
            <a:spLocks noGrp="1"/>
          </p:cNvSpPr>
          <p:nvPr>
            <p:ph type="title"/>
          </p:nvPr>
        </p:nvSpPr>
        <p:spPr/>
        <p:txBody>
          <a:bodyPr/>
          <a:lstStyle/>
          <a:p>
            <a:r>
              <a:rPr lang="en-US" dirty="0"/>
              <a:t>How does our operating tax rate compare? </a:t>
            </a:r>
          </a:p>
        </p:txBody>
      </p:sp>
      <p:graphicFrame>
        <p:nvGraphicFramePr>
          <p:cNvPr id="4" name="Chart 3">
            <a:extLst>
              <a:ext uri="{FF2B5EF4-FFF2-40B4-BE49-F238E27FC236}">
                <a16:creationId xmlns:a16="http://schemas.microsoft.com/office/drawing/2014/main" id="{00000000-0008-0000-0100-000002000000}"/>
              </a:ext>
            </a:extLst>
          </p:cNvPr>
          <p:cNvGraphicFramePr/>
          <p:nvPr>
            <p:extLst>
              <p:ext uri="{D42A27DB-BD31-4B8C-83A1-F6EECF244321}">
                <p14:modId xmlns:p14="http://schemas.microsoft.com/office/powerpoint/2010/main" val="2239121171"/>
              </p:ext>
            </p:extLst>
          </p:nvPr>
        </p:nvGraphicFramePr>
        <p:xfrm>
          <a:off x="2066260" y="1690689"/>
          <a:ext cx="8059479" cy="48021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13379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TM03090430[[fn=Banded]]</Template>
  <TotalTime>5189</TotalTime>
  <Words>2008</Words>
  <Application>Microsoft Office PowerPoint</Application>
  <PresentationFormat>Widescreen</PresentationFormat>
  <Paragraphs>217</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Corbel</vt:lpstr>
      <vt:lpstr>Times New Roman</vt:lpstr>
      <vt:lpstr>Wingdings</vt:lpstr>
      <vt:lpstr>Banded</vt:lpstr>
      <vt:lpstr>PowerPoint Presentation</vt:lpstr>
      <vt:lpstr>Budget Process</vt:lpstr>
      <vt:lpstr>Purpose and Development</vt:lpstr>
      <vt:lpstr>Guiding Principles</vt:lpstr>
      <vt:lpstr>Funds</vt:lpstr>
      <vt:lpstr>Organization</vt:lpstr>
      <vt:lpstr>City at a Glance </vt:lpstr>
      <vt:lpstr>Where does each tax dollar go? </vt:lpstr>
      <vt:lpstr>How does our operating tax rate compare? </vt:lpstr>
      <vt:lpstr>General Fund</vt:lpstr>
      <vt:lpstr>General Fund Balance</vt:lpstr>
      <vt:lpstr>General Fund Revenue Highlights</vt:lpstr>
      <vt:lpstr>Oval Beach Fees</vt:lpstr>
      <vt:lpstr>General Fund Appropriation Highlights</vt:lpstr>
      <vt:lpstr>Legal Fees</vt:lpstr>
      <vt:lpstr>Planning/ Zoning</vt:lpstr>
      <vt:lpstr>General Fund Projects</vt:lpstr>
      <vt:lpstr>Major and Local Streets</vt:lpstr>
      <vt:lpstr>Major Street Projects</vt:lpstr>
      <vt:lpstr>Local Street Projects</vt:lpstr>
      <vt:lpstr>Motor Pool</vt:lpstr>
      <vt:lpstr>Water – Asset Management Plan Revenue</vt:lpstr>
      <vt:lpstr>Other Ideas?  </vt:lpstr>
      <vt:lpstr>Questions/Comments/Changes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Cummins</dc:creator>
  <cp:lastModifiedBy>Ryan Cummins</cp:lastModifiedBy>
  <cp:revision>14</cp:revision>
  <dcterms:created xsi:type="dcterms:W3CDTF">2024-04-14T23:21:33Z</dcterms:created>
  <dcterms:modified xsi:type="dcterms:W3CDTF">2024-04-18T13:51:15Z</dcterms:modified>
</cp:coreProperties>
</file>